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  <p:sldMasterId id="2147483666" r:id="rId3"/>
  </p:sldMasterIdLst>
  <p:notesMasterIdLst>
    <p:notesMasterId r:id="rId57"/>
  </p:notesMasterIdLst>
  <p:sldIdLst>
    <p:sldId id="256" r:id="rId4"/>
    <p:sldId id="457" r:id="rId5"/>
    <p:sldId id="462" r:id="rId6"/>
    <p:sldId id="959" r:id="rId7"/>
    <p:sldId id="325" r:id="rId8"/>
    <p:sldId id="463" r:id="rId9"/>
    <p:sldId id="261" r:id="rId10"/>
    <p:sldId id="957" r:id="rId11"/>
    <p:sldId id="958" r:id="rId12"/>
    <p:sldId id="326" r:id="rId13"/>
    <p:sldId id="318" r:id="rId14"/>
    <p:sldId id="307" r:id="rId15"/>
    <p:sldId id="269" r:id="rId16"/>
    <p:sldId id="257" r:id="rId17"/>
    <p:sldId id="270" r:id="rId18"/>
    <p:sldId id="273" r:id="rId19"/>
    <p:sldId id="272" r:id="rId20"/>
    <p:sldId id="274" r:id="rId21"/>
    <p:sldId id="280" r:id="rId22"/>
    <p:sldId id="288" r:id="rId23"/>
    <p:sldId id="275" r:id="rId24"/>
    <p:sldId id="282" r:id="rId25"/>
    <p:sldId id="283" r:id="rId26"/>
    <p:sldId id="303" r:id="rId27"/>
    <p:sldId id="308" r:id="rId28"/>
    <p:sldId id="302" r:id="rId29"/>
    <p:sldId id="305" r:id="rId30"/>
    <p:sldId id="309" r:id="rId31"/>
    <p:sldId id="306" r:id="rId32"/>
    <p:sldId id="277" r:id="rId33"/>
    <p:sldId id="284" r:id="rId34"/>
    <p:sldId id="279" r:id="rId35"/>
    <p:sldId id="285" r:id="rId36"/>
    <p:sldId id="286" r:id="rId37"/>
    <p:sldId id="289" r:id="rId38"/>
    <p:sldId id="287" r:id="rId39"/>
    <p:sldId id="290" r:id="rId40"/>
    <p:sldId id="291" r:id="rId41"/>
    <p:sldId id="960" r:id="rId42"/>
    <p:sldId id="292" r:id="rId43"/>
    <p:sldId id="293" r:id="rId44"/>
    <p:sldId id="295" r:id="rId45"/>
    <p:sldId id="296" r:id="rId46"/>
    <p:sldId id="297" r:id="rId47"/>
    <p:sldId id="322" r:id="rId48"/>
    <p:sldId id="319" r:id="rId49"/>
    <p:sldId id="311" r:id="rId50"/>
    <p:sldId id="312" r:id="rId51"/>
    <p:sldId id="313" r:id="rId52"/>
    <p:sldId id="321" r:id="rId53"/>
    <p:sldId id="298" r:id="rId54"/>
    <p:sldId id="314" r:id="rId55"/>
    <p:sldId id="315" r:id="rId5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ien-Ju Ho" initials="CH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583"/>
    <p:restoredTop sz="91429"/>
  </p:normalViewPr>
  <p:slideViewPr>
    <p:cSldViewPr snapToGrid="0" snapToObjects="1">
      <p:cViewPr varScale="1">
        <p:scale>
          <a:sx n="117" d="100"/>
          <a:sy n="117" d="100"/>
        </p:scale>
        <p:origin x="148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commentAuthors" Target="commentAuthors.xml"/><Relationship Id="rId5" Type="http://schemas.openxmlformats.org/officeDocument/2006/relationships/slide" Target="slides/slide2.xml"/><Relationship Id="rId61" Type="http://schemas.openxmlformats.org/officeDocument/2006/relationships/theme" Target="theme/theme1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presProps" Target="presProps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D93BB2-0CF2-674C-A455-8A0DAB3DFFE0}" type="datetimeFigureOut">
              <a:rPr lang="en-US" smtClean="0"/>
              <a:t>9/12/22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1B5F32-EE00-0545-A6AA-EA024B23A8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613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3458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1740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8097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4244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9/12/22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5669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9/12/22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446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9/12/22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7823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243227" y="598289"/>
            <a:ext cx="9705547" cy="11079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761587" y="3701356"/>
            <a:ext cx="10668825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9/12/22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385193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835348" y="598289"/>
            <a:ext cx="6521303" cy="778996"/>
          </a:xfrm>
        </p:spPr>
        <p:txBody>
          <a:bodyPr lIns="0" tIns="0" rIns="0" bIns="0"/>
          <a:lstStyle>
            <a:lvl1pPr>
              <a:defRPr sz="5062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435298" y="2393156"/>
            <a:ext cx="9321403" cy="454420"/>
          </a:xfrm>
        </p:spPr>
        <p:txBody>
          <a:bodyPr lIns="0" tIns="0" rIns="0" bIns="0"/>
          <a:lstStyle>
            <a:lvl1pPr>
              <a:defRPr sz="2953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9/12/22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382291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835348" y="598289"/>
            <a:ext cx="6521303" cy="778996"/>
          </a:xfrm>
        </p:spPr>
        <p:txBody>
          <a:bodyPr lIns="0" tIns="0" rIns="0" bIns="0"/>
          <a:lstStyle>
            <a:lvl1pPr>
              <a:defRPr sz="5062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9/12/22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021399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835348" y="598289"/>
            <a:ext cx="6521303" cy="778996"/>
          </a:xfrm>
        </p:spPr>
        <p:txBody>
          <a:bodyPr lIns="0" tIns="0" rIns="0" bIns="0"/>
          <a:lstStyle>
            <a:lvl1pPr>
              <a:defRPr sz="5062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9/12/22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906080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9/12/22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419516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30C29-07CE-5C45-ADF5-4E55A22C3D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E141F0-CBAE-9946-9493-E4BA52CCDF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FE7C94-A3F3-B446-98B2-45AAA48D7D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9/12/22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F92D3B-1474-8C4D-AFFD-5E91D290F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8EE5A8-607F-A041-B52A-093A00E29E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10887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94C51F-90BC-7C45-9EEE-49B0BDA2A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922735-050C-EE47-A6D2-2188FD858B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C9D414-8551-5647-830B-96D93761FA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9/12/22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0F427E-CDFF-234A-AE13-7231FB7821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5DEE31-7400-B448-B539-41CA289C9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11484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F909F3-6D5E-9245-84CD-8A3764A5A4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F47768-3AFE-CC4F-BB80-1DF09A7ED1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960323-B7BD-CF45-8826-EB5B68322D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9/12/22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918891-CB99-5342-81D3-7C7178025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1B831A-BA96-0F48-86FE-BC9440E6F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7182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9/12/22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81235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3CB83-A120-8D45-B4C9-214D2862E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301F9B-E8B2-F54C-A2D1-DE834AC667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FEED66-0D24-C049-836C-C8194CE86D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674BC1-FAC5-614F-B1EE-97AF538A58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9/12/22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28393D-9D37-D24E-A9F7-034E9549A5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CBBD4F-8CA6-9948-AE43-5C9BA4C518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31037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32041-E405-E642-8F56-EA7169AFB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AAA49E-992E-934D-A958-D7A18762BC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D09AC3-F9BA-6448-B454-EA51862E37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93D2A3-A591-364D-8C96-ABBCF5E8C8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F29CBD-9F07-094F-BE52-601079B495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5DA17DB-295C-1642-8EB0-32545B7039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9/12/22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32C3794-6462-3541-84AF-BFA3EF342B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9405F87-5B94-8047-BF2E-B49BBEA82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12492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493EE-95CA-E248-B631-2C6D64CA8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DE0FC8-FC9F-604F-8DC5-0C7FBC1FF8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9/12/22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BE9588-A8B9-E940-B7AB-E9883DCF29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9D25A9-B9AE-FC43-B324-C63E99B3C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02791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5174A-90F6-AF4F-9FC0-30CAFF9F9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9/12/22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B338A9-5CE6-094C-B90B-63B1686C68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44FCD0-B984-FF4D-9E7C-8CD40F858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11114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22866E-F6F6-CF4C-BCB9-BCCADA2A5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D4BDA2-A287-CA47-8C1E-DCDA75429A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A00034-615B-7A44-9EA8-25C96148D6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16C90B-1908-3E46-9F03-6079DBF79C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9/12/22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1CBACB-DC1C-7247-B30F-1E3C907BD2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26DA20-D498-E94E-BF80-7772EE6C3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59714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AFD01-863B-D042-9A94-E409D2FB8C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FCBFBE0-3B89-E549-8FED-BFADAD4F0E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A4E17A-035E-004A-878B-764ABC317B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E8FA9F-6AC3-9D41-969B-D6BEA1F64C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9/12/22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563734-3037-D349-AE0B-75ABBC258C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0E9E43-FE90-0D44-8348-BE5DF0076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8124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78E36-892C-EF45-AF7D-1D61626FB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24CB2B-12A6-BC45-965C-9A99F8CB29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CDBE10-00E1-4F45-9C92-7EA55FF7E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9/12/22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D0DFE8-A5D1-3747-9403-4DFAF23F93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DBAB40-6C51-2948-850C-43E6FEF05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7454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5C57E67-C635-0749-8FE4-5340176E33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57282B-A6AF-2D4A-A7BA-C41F1B7F11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156BC2-C57E-D84D-BC8E-C24FF147F1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9/12/22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913758-D16A-E64B-BA4F-99E2E4DB4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011BED-48C9-8444-BC80-7485DA756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8880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9/12/22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348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9/12/22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680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9/12/22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864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9/12/22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35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9/12/22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237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9/12/22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2851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9/12/22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619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4E38F9-AF6C-4941-9980-A5BFFCFC0FDD}" type="datetimeFigureOut">
              <a:rPr lang="en-US" smtClean="0"/>
              <a:t>9/12/22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070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835348" y="598289"/>
            <a:ext cx="6521303" cy="11079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2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435298" y="2393156"/>
            <a:ext cx="9321403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2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9/12/22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82019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321457">
        <a:defRPr>
          <a:latin typeface="+mn-lt"/>
          <a:ea typeface="+mn-ea"/>
          <a:cs typeface="+mn-cs"/>
        </a:defRPr>
      </a:lvl2pPr>
      <a:lvl3pPr marL="642915">
        <a:defRPr>
          <a:latin typeface="+mn-lt"/>
          <a:ea typeface="+mn-ea"/>
          <a:cs typeface="+mn-cs"/>
        </a:defRPr>
      </a:lvl3pPr>
      <a:lvl4pPr marL="964372">
        <a:defRPr>
          <a:latin typeface="+mn-lt"/>
          <a:ea typeface="+mn-ea"/>
          <a:cs typeface="+mn-cs"/>
        </a:defRPr>
      </a:lvl4pPr>
      <a:lvl5pPr marL="1285829">
        <a:defRPr>
          <a:latin typeface="+mn-lt"/>
          <a:ea typeface="+mn-ea"/>
          <a:cs typeface="+mn-cs"/>
        </a:defRPr>
      </a:lvl5pPr>
      <a:lvl6pPr marL="1607287">
        <a:defRPr>
          <a:latin typeface="+mn-lt"/>
          <a:ea typeface="+mn-ea"/>
          <a:cs typeface="+mn-cs"/>
        </a:defRPr>
      </a:lvl6pPr>
      <a:lvl7pPr marL="1928744">
        <a:defRPr>
          <a:latin typeface="+mn-lt"/>
          <a:ea typeface="+mn-ea"/>
          <a:cs typeface="+mn-cs"/>
        </a:defRPr>
      </a:lvl7pPr>
      <a:lvl8pPr marL="2250201">
        <a:defRPr>
          <a:latin typeface="+mn-lt"/>
          <a:ea typeface="+mn-ea"/>
          <a:cs typeface="+mn-cs"/>
        </a:defRPr>
      </a:lvl8pPr>
      <a:lvl9pPr marL="2571659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321457">
        <a:defRPr>
          <a:latin typeface="+mn-lt"/>
          <a:ea typeface="+mn-ea"/>
          <a:cs typeface="+mn-cs"/>
        </a:defRPr>
      </a:lvl2pPr>
      <a:lvl3pPr marL="642915">
        <a:defRPr>
          <a:latin typeface="+mn-lt"/>
          <a:ea typeface="+mn-ea"/>
          <a:cs typeface="+mn-cs"/>
        </a:defRPr>
      </a:lvl3pPr>
      <a:lvl4pPr marL="964372">
        <a:defRPr>
          <a:latin typeface="+mn-lt"/>
          <a:ea typeface="+mn-ea"/>
          <a:cs typeface="+mn-cs"/>
        </a:defRPr>
      </a:lvl4pPr>
      <a:lvl5pPr marL="1285829">
        <a:defRPr>
          <a:latin typeface="+mn-lt"/>
          <a:ea typeface="+mn-ea"/>
          <a:cs typeface="+mn-cs"/>
        </a:defRPr>
      </a:lvl5pPr>
      <a:lvl6pPr marL="1607287">
        <a:defRPr>
          <a:latin typeface="+mn-lt"/>
          <a:ea typeface="+mn-ea"/>
          <a:cs typeface="+mn-cs"/>
        </a:defRPr>
      </a:lvl6pPr>
      <a:lvl7pPr marL="1928744">
        <a:defRPr>
          <a:latin typeface="+mn-lt"/>
          <a:ea typeface="+mn-ea"/>
          <a:cs typeface="+mn-cs"/>
        </a:defRPr>
      </a:lvl7pPr>
      <a:lvl8pPr marL="2250201">
        <a:defRPr>
          <a:latin typeface="+mn-lt"/>
          <a:ea typeface="+mn-ea"/>
          <a:cs typeface="+mn-cs"/>
        </a:defRPr>
      </a:lvl8pPr>
      <a:lvl9pPr marL="2571659">
        <a:defRPr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1F1EC47-D99F-0047-967F-C5943E4D4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D75158-7F36-2743-A7AA-4471684865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78E0F3-9D94-034E-8E49-DF9FFF2C87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47A0CB-6707-F448-AC12-E69D65832441}" type="datetimeFigureOut">
              <a:rPr lang="en-US" smtClean="0"/>
              <a:t>9/12/22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063CB5-1D63-1C43-8E1D-39AD17DD61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212A63-9E81-654F-BB67-8639667458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163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forms.gle/Mxtj1qLVG4QrZjwf9" TargetMode="External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theory.stanford.edu/~tim/s15/l/l9.pdf" TargetMode="External"/><Relationship Id="rId4" Type="http://schemas.openxmlformats.org/officeDocument/2006/relationships/image" Target="../media/image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0.png"/><Relationship Id="rId7" Type="http://schemas.openxmlformats.org/officeDocument/2006/relationships/image" Target="../media/image2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21.png"/><Relationship Id="rId9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0.png"/><Relationship Id="rId7" Type="http://schemas.openxmlformats.org/officeDocument/2006/relationships/image" Target="../media/image2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21.png"/><Relationship Id="rId9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tiff"/><Relationship Id="rId4" Type="http://schemas.openxmlformats.org/officeDocument/2006/relationships/image" Target="../media/image21.tif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140.png"/><Relationship Id="rId4" Type="http://schemas.openxmlformats.org/officeDocument/2006/relationships/image" Target="../media/image13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32.png"/><Relationship Id="rId4" Type="http://schemas.openxmlformats.org/officeDocument/2006/relationships/image" Target="../media/image16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0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tiff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hyperlink" Target="https://sites.google.com/site/nlpannotations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6400" y="1378160"/>
            <a:ext cx="11880850" cy="23876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Lecture 5</a:t>
            </a:r>
            <a:br>
              <a:rPr lang="en-US" dirty="0"/>
            </a:br>
            <a:r>
              <a:rPr lang="en-US" dirty="0"/>
              <a:t>Label Aggregation: Matrix-Based Methods</a:t>
            </a:r>
            <a:endParaRPr lang="en-US" sz="4000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406400" y="5280916"/>
            <a:ext cx="11528236" cy="1149259"/>
          </a:xfrm>
        </p:spPr>
        <p:txBody>
          <a:bodyPr>
            <a:normAutofit/>
          </a:bodyPr>
          <a:lstStyle/>
          <a:p>
            <a:endParaRPr lang="en-US" dirty="0"/>
          </a:p>
          <a:p>
            <a:pPr algn="l"/>
            <a:r>
              <a:rPr lang="en-US" sz="3600" dirty="0" err="1">
                <a:latin typeface="+mj-lt"/>
              </a:rPr>
              <a:t>Chien</a:t>
            </a:r>
            <a:r>
              <a:rPr lang="en-US" sz="3600" dirty="0">
                <a:latin typeface="+mj-lt"/>
              </a:rPr>
              <a:t>-Ju (CJ) Ho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68B0E93-67A6-844F-8EFE-1E0386884E4C}"/>
              </a:ext>
            </a:extLst>
          </p:cNvPr>
          <p:cNvSpPr/>
          <p:nvPr/>
        </p:nvSpPr>
        <p:spPr>
          <a:xfrm>
            <a:off x="406400" y="4975759"/>
            <a:ext cx="6096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br>
              <a:rPr lang="en-US" sz="2000" dirty="0"/>
            </a:b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2830641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CF171-9A28-C645-9E97-6C7AC3352F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Recap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5D0D31-7BEA-1B44-92D6-F1F9532EA0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3918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2DD9E6-448E-0C42-A283-AC28B2001D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EM-Based Approach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350794-7115-C04E-9267-196EFD01131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Notations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: Observations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: latent variables</a:t>
                </a:r>
              </a:p>
              <a:p>
                <a:pPr marL="0" indent="0">
                  <a:buNone/>
                </a:pPr>
                <a:endParaRPr lang="en-US" sz="300" dirty="0"/>
              </a:p>
              <a:p>
                <a:r>
                  <a:rPr lang="en-US" dirty="0"/>
                  <a:t>Concepts</a:t>
                </a:r>
              </a:p>
              <a:p>
                <a:pPr lvl="1"/>
                <a:r>
                  <a:rPr lang="en-US" dirty="0"/>
                  <a:t>Likelihood: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Pr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sz="200" dirty="0"/>
              </a:p>
              <a:p>
                <a:r>
                  <a:rPr lang="en-US" dirty="0"/>
                  <a:t>Steps for MLE approach</a:t>
                </a:r>
              </a:p>
              <a:p>
                <a:pPr lvl="1"/>
                <a:endParaRPr lang="en-US" sz="200" dirty="0"/>
              </a:p>
              <a:p>
                <a:pPr lvl="1"/>
                <a:r>
                  <a:rPr lang="en-US" dirty="0">
                    <a:solidFill>
                      <a:srgbClr val="FF0000"/>
                    </a:solidFill>
                  </a:rPr>
                  <a:t>Define label generation model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Pr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⁡(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 contains the true labels and other latent factors in your models</a:t>
                </a:r>
              </a:p>
              <a:p>
                <a:pPr lvl="2"/>
                <a:endParaRPr lang="en-US" dirty="0"/>
              </a:p>
              <a:p>
                <a:pPr lvl="1"/>
                <a:r>
                  <a:rPr lang="en-US" dirty="0">
                    <a:solidFill>
                      <a:srgbClr val="FF0000"/>
                    </a:solidFill>
                  </a:rPr>
                  <a:t>Optimization</a:t>
                </a:r>
                <a:r>
                  <a:rPr lang="en-US" dirty="0"/>
                  <a:t>: Find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𝑎𝑟𝑔𝑚𝑎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∑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func>
                          <m:func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Pr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⁡(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e>
                    </m:nary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EM is often used for the optimization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350794-7115-C04E-9267-196EFD01131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2"/>
                <a:stretch>
                  <a:fillRect l="-1086" t="-2981" b="-86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518787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CC8BDB-8330-684E-819A-82E5B99BE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EM-Based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760BD8-6050-4E4B-AF63-AE21D81F70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Connection to supervised learning</a:t>
            </a:r>
          </a:p>
          <a:p>
            <a:pPr lvl="1"/>
            <a:r>
              <a:rPr lang="en-US" dirty="0"/>
              <a:t>Model of the labeling process: Hypothesis set / Loss Function</a:t>
            </a:r>
          </a:p>
          <a:p>
            <a:pPr lvl="1"/>
            <a:r>
              <a:rPr lang="en-US" dirty="0"/>
              <a:t>EM: an algorithm to find a hypothesis within the set that minimizes the error </a:t>
            </a:r>
          </a:p>
          <a:p>
            <a:pPr lvl="1"/>
            <a:endParaRPr lang="en-US" dirty="0"/>
          </a:p>
          <a:p>
            <a:r>
              <a:rPr lang="en-US" dirty="0"/>
              <a:t>Pros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Empirically performs well</a:t>
            </a:r>
          </a:p>
          <a:p>
            <a:pPr lvl="1"/>
            <a:r>
              <a:rPr lang="en-US" dirty="0"/>
              <a:t>A generic framework</a:t>
            </a:r>
          </a:p>
          <a:p>
            <a:pPr lvl="2"/>
            <a:r>
              <a:rPr lang="en-US" dirty="0"/>
              <a:t>There is a HUGE amount of research along this line, with different models of label generation</a:t>
            </a:r>
          </a:p>
          <a:p>
            <a:endParaRPr lang="en-US" sz="600" dirty="0"/>
          </a:p>
          <a:p>
            <a:r>
              <a:rPr lang="en-US" dirty="0"/>
              <a:t>Cons</a:t>
            </a:r>
          </a:p>
          <a:p>
            <a:pPr lvl="1"/>
            <a:r>
              <a:rPr lang="en-US" dirty="0"/>
              <a:t>EM only attempts to find the local optimal of the objective function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Lack of theoretical guarantees </a:t>
            </a:r>
            <a:r>
              <a:rPr lang="en-US" dirty="0"/>
              <a:t>on the final performance</a:t>
            </a:r>
          </a:p>
          <a:p>
            <a:pPr lvl="2"/>
            <a:r>
              <a:rPr lang="en-US" dirty="0"/>
              <a:t>Are we just getting lucky?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38168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0B5F8-962A-A24B-A798-0FCAA95DD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Today’s Lecture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619C1E-1D4B-494B-9D1F-929C06B7EE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34447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C9753D-6A7A-B944-B803-EDFD9CF715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Label Aggregation 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C66EBEE-9F01-DA4C-89AB-521490A90F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8749230"/>
              </p:ext>
            </p:extLst>
          </p:nvPr>
        </p:nvGraphicFramePr>
        <p:xfrm>
          <a:off x="838200" y="1709968"/>
          <a:ext cx="8128002" cy="2743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178862032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728248967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543596142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5393185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79502010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869215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Task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Task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Task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Task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3593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Worker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68164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Worker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44591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Worker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71055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Worker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53335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177472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80E03CAB-14E9-F749-866E-510A07CF06D6}"/>
              </a:ext>
            </a:extLst>
          </p:cNvPr>
          <p:cNvSpPr txBox="1"/>
          <p:nvPr/>
        </p:nvSpPr>
        <p:spPr>
          <a:xfrm>
            <a:off x="813478" y="5148032"/>
            <a:ext cx="64588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Goal:  Infer the true label of each task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4A02A1-359D-6841-99A0-4B2C06502703}"/>
              </a:ext>
            </a:extLst>
          </p:cNvPr>
          <p:cNvSpPr txBox="1"/>
          <p:nvPr/>
        </p:nvSpPr>
        <p:spPr>
          <a:xfrm>
            <a:off x="2731081" y="4472448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7CB70D-BC6A-5D42-9588-45B82022E2C1}"/>
              </a:ext>
            </a:extLst>
          </p:cNvPr>
          <p:cNvSpPr txBox="1"/>
          <p:nvPr/>
        </p:nvSpPr>
        <p:spPr>
          <a:xfrm>
            <a:off x="4038237" y="4472448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51570B-C0BA-5244-A851-5CD893EE08EC}"/>
              </a:ext>
            </a:extLst>
          </p:cNvPr>
          <p:cNvSpPr txBox="1"/>
          <p:nvPr/>
        </p:nvSpPr>
        <p:spPr>
          <a:xfrm>
            <a:off x="5424753" y="4472447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896C56-30AE-2B4B-ADAA-FEA58C0A9BBC}"/>
              </a:ext>
            </a:extLst>
          </p:cNvPr>
          <p:cNvSpPr txBox="1"/>
          <p:nvPr/>
        </p:nvSpPr>
        <p:spPr>
          <a:xfrm>
            <a:off x="6864623" y="4472446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A778D51-C435-9348-99F4-62704459F45F}"/>
              </a:ext>
            </a:extLst>
          </p:cNvPr>
          <p:cNvSpPr txBox="1"/>
          <p:nvPr/>
        </p:nvSpPr>
        <p:spPr>
          <a:xfrm>
            <a:off x="838200" y="6200487"/>
            <a:ext cx="71317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The given data is represented as a </a:t>
            </a:r>
            <a:r>
              <a:rPr lang="en-US" sz="3200" dirty="0">
                <a:solidFill>
                  <a:schemeClr val="accent1"/>
                </a:solidFill>
              </a:rPr>
              <a:t>matrix</a:t>
            </a:r>
          </a:p>
        </p:txBody>
      </p:sp>
    </p:spTree>
    <p:extLst>
      <p:ext uri="{BB962C8B-B14F-4D97-AF65-F5344CB8AC3E}">
        <p14:creationId xmlns:p14="http://schemas.microsoft.com/office/powerpoint/2010/main" val="1442898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2CE83A-18AF-0246-ABEE-BF0F79B1FD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Look at Another Similar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FD081A-C3D8-DD40-AF34-90BD7F3238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495770"/>
          </a:xfrm>
        </p:spPr>
        <p:txBody>
          <a:bodyPr/>
          <a:lstStyle/>
          <a:p>
            <a:r>
              <a:rPr lang="en-US" dirty="0"/>
              <a:t>Movie recommendation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412B578-1F10-3C42-87CD-FE136F432A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4392187"/>
              </p:ext>
            </p:extLst>
          </p:nvPr>
        </p:nvGraphicFramePr>
        <p:xfrm>
          <a:off x="1165860" y="2391019"/>
          <a:ext cx="8425025" cy="23774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03575">
                  <a:extLst>
                    <a:ext uri="{9D8B030D-6E8A-4147-A177-3AD203B41FA5}">
                      <a16:colId xmlns:a16="http://schemas.microsoft.com/office/drawing/2014/main" val="1788620328"/>
                    </a:ext>
                  </a:extLst>
                </a:gridCol>
                <a:gridCol w="1203575">
                  <a:extLst>
                    <a:ext uri="{9D8B030D-6E8A-4147-A177-3AD203B41FA5}">
                      <a16:colId xmlns:a16="http://schemas.microsoft.com/office/drawing/2014/main" val="2728248967"/>
                    </a:ext>
                  </a:extLst>
                </a:gridCol>
                <a:gridCol w="1203575">
                  <a:extLst>
                    <a:ext uri="{9D8B030D-6E8A-4147-A177-3AD203B41FA5}">
                      <a16:colId xmlns:a16="http://schemas.microsoft.com/office/drawing/2014/main" val="543596142"/>
                    </a:ext>
                  </a:extLst>
                </a:gridCol>
                <a:gridCol w="1203575">
                  <a:extLst>
                    <a:ext uri="{9D8B030D-6E8A-4147-A177-3AD203B41FA5}">
                      <a16:colId xmlns:a16="http://schemas.microsoft.com/office/drawing/2014/main" val="295393185"/>
                    </a:ext>
                  </a:extLst>
                </a:gridCol>
                <a:gridCol w="1203575">
                  <a:extLst>
                    <a:ext uri="{9D8B030D-6E8A-4147-A177-3AD203B41FA5}">
                      <a16:colId xmlns:a16="http://schemas.microsoft.com/office/drawing/2014/main" val="2679502010"/>
                    </a:ext>
                  </a:extLst>
                </a:gridCol>
                <a:gridCol w="1203575">
                  <a:extLst>
                    <a:ext uri="{9D8B030D-6E8A-4147-A177-3AD203B41FA5}">
                      <a16:colId xmlns:a16="http://schemas.microsoft.com/office/drawing/2014/main" val="2686921532"/>
                    </a:ext>
                  </a:extLst>
                </a:gridCol>
                <a:gridCol w="1203575">
                  <a:extLst>
                    <a:ext uri="{9D8B030D-6E8A-4147-A177-3AD203B41FA5}">
                      <a16:colId xmlns:a16="http://schemas.microsoft.com/office/drawing/2014/main" val="3047697351"/>
                    </a:ext>
                  </a:extLst>
                </a:gridCol>
              </a:tblGrid>
              <a:tr h="326829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Movie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Movie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Movie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Movie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Movie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Movie 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359388"/>
                  </a:ext>
                </a:extLst>
              </a:tr>
              <a:tr h="32682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Alice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6816474"/>
                  </a:ext>
                </a:extLst>
              </a:tr>
              <a:tr h="32682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Bob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4459187"/>
                  </a:ext>
                </a:extLst>
              </a:tr>
              <a:tr h="32682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Charlie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7105541"/>
                  </a:ext>
                </a:extLst>
              </a:tr>
              <a:tr h="32682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David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5333516"/>
                  </a:ext>
                </a:extLst>
              </a:tr>
              <a:tr h="32682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1774729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689D3EAB-C978-4046-84BB-7E1FC27D21EA}"/>
              </a:ext>
            </a:extLst>
          </p:cNvPr>
          <p:cNvSpPr txBox="1"/>
          <p:nvPr/>
        </p:nvSpPr>
        <p:spPr>
          <a:xfrm>
            <a:off x="1234612" y="5456332"/>
            <a:ext cx="868167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Warmup Discussion:</a:t>
            </a:r>
          </a:p>
          <a:p>
            <a:pPr marL="457200" indent="-457200">
              <a:buFontTx/>
              <a:buChar char="-"/>
            </a:pPr>
            <a:r>
              <a:rPr lang="en-US" sz="2800" dirty="0"/>
              <a:t>Which movie will you recommend to Alice? Why?</a:t>
            </a:r>
          </a:p>
        </p:txBody>
      </p:sp>
    </p:spTree>
    <p:extLst>
      <p:ext uri="{BB962C8B-B14F-4D97-AF65-F5344CB8AC3E}">
        <p14:creationId xmlns:p14="http://schemas.microsoft.com/office/powerpoint/2010/main" val="1885860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DF79D0-C9D7-B844-9C6C-F14B52C8A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Collaborative Filtering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EE1DB2-3A9A-FA47-B480-5C0E883C08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5227" y="4386370"/>
            <a:ext cx="11071975" cy="2282562"/>
          </a:xfrm>
        </p:spPr>
        <p:txBody>
          <a:bodyPr>
            <a:normAutofit fontScale="92500"/>
          </a:bodyPr>
          <a:lstStyle/>
          <a:p>
            <a:r>
              <a:rPr lang="en-US" dirty="0"/>
              <a:t>User-based collaborative filtering</a:t>
            </a:r>
          </a:p>
          <a:p>
            <a:pPr lvl="1"/>
            <a:r>
              <a:rPr lang="en-US" dirty="0"/>
              <a:t>Examine users’ rating </a:t>
            </a:r>
            <a:r>
              <a:rPr lang="en-US" i="1" dirty="0"/>
              <a:t>vector</a:t>
            </a:r>
          </a:p>
          <a:p>
            <a:pPr lvl="2"/>
            <a:r>
              <a:rPr lang="en-US" dirty="0"/>
              <a:t>Alice and Bob seem to have similar tastes</a:t>
            </a:r>
          </a:p>
          <a:p>
            <a:pPr lvl="2"/>
            <a:r>
              <a:rPr lang="en-US" dirty="0"/>
              <a:t>Bob likes Movie 5</a:t>
            </a:r>
          </a:p>
          <a:p>
            <a:pPr lvl="2"/>
            <a:r>
              <a:rPr lang="en-US" dirty="0"/>
              <a:t>Alice probably also likes Movie 5</a:t>
            </a:r>
          </a:p>
          <a:p>
            <a:pPr lvl="1"/>
            <a:r>
              <a:rPr lang="en-US" dirty="0"/>
              <a:t>We can also calculate </a:t>
            </a:r>
            <a:r>
              <a:rPr lang="en-US" dirty="0">
                <a:solidFill>
                  <a:schemeClr val="accent1"/>
                </a:solidFill>
              </a:rPr>
              <a:t>similarities</a:t>
            </a:r>
            <a:r>
              <a:rPr lang="en-US" dirty="0"/>
              <a:t> among users, and </a:t>
            </a:r>
            <a:r>
              <a:rPr lang="en-US" dirty="0">
                <a:solidFill>
                  <a:schemeClr val="accent1"/>
                </a:solidFill>
              </a:rPr>
              <a:t>weight</a:t>
            </a:r>
            <a:r>
              <a:rPr lang="en-US" dirty="0"/>
              <a:t> their opinions accordingly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FA6E259-0EA1-8F45-AAE3-AF9221106047}"/>
              </a:ext>
            </a:extLst>
          </p:cNvPr>
          <p:cNvGraphicFramePr>
            <a:graphicFrameLocks noGrp="1"/>
          </p:cNvGraphicFramePr>
          <p:nvPr/>
        </p:nvGraphicFramePr>
        <p:xfrm>
          <a:off x="925228" y="1690688"/>
          <a:ext cx="8425025" cy="23774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03575">
                  <a:extLst>
                    <a:ext uri="{9D8B030D-6E8A-4147-A177-3AD203B41FA5}">
                      <a16:colId xmlns:a16="http://schemas.microsoft.com/office/drawing/2014/main" val="1788620328"/>
                    </a:ext>
                  </a:extLst>
                </a:gridCol>
                <a:gridCol w="1203575">
                  <a:extLst>
                    <a:ext uri="{9D8B030D-6E8A-4147-A177-3AD203B41FA5}">
                      <a16:colId xmlns:a16="http://schemas.microsoft.com/office/drawing/2014/main" val="2728248967"/>
                    </a:ext>
                  </a:extLst>
                </a:gridCol>
                <a:gridCol w="1203575">
                  <a:extLst>
                    <a:ext uri="{9D8B030D-6E8A-4147-A177-3AD203B41FA5}">
                      <a16:colId xmlns:a16="http://schemas.microsoft.com/office/drawing/2014/main" val="543596142"/>
                    </a:ext>
                  </a:extLst>
                </a:gridCol>
                <a:gridCol w="1203575">
                  <a:extLst>
                    <a:ext uri="{9D8B030D-6E8A-4147-A177-3AD203B41FA5}">
                      <a16:colId xmlns:a16="http://schemas.microsoft.com/office/drawing/2014/main" val="295393185"/>
                    </a:ext>
                  </a:extLst>
                </a:gridCol>
                <a:gridCol w="1203575">
                  <a:extLst>
                    <a:ext uri="{9D8B030D-6E8A-4147-A177-3AD203B41FA5}">
                      <a16:colId xmlns:a16="http://schemas.microsoft.com/office/drawing/2014/main" val="2679502010"/>
                    </a:ext>
                  </a:extLst>
                </a:gridCol>
                <a:gridCol w="1203575">
                  <a:extLst>
                    <a:ext uri="{9D8B030D-6E8A-4147-A177-3AD203B41FA5}">
                      <a16:colId xmlns:a16="http://schemas.microsoft.com/office/drawing/2014/main" val="2686921532"/>
                    </a:ext>
                  </a:extLst>
                </a:gridCol>
                <a:gridCol w="1203575">
                  <a:extLst>
                    <a:ext uri="{9D8B030D-6E8A-4147-A177-3AD203B41FA5}">
                      <a16:colId xmlns:a16="http://schemas.microsoft.com/office/drawing/2014/main" val="3047697351"/>
                    </a:ext>
                  </a:extLst>
                </a:gridCol>
              </a:tblGrid>
              <a:tr h="326829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Movie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Movie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Movie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Movie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Movie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Movie 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359388"/>
                  </a:ext>
                </a:extLst>
              </a:tr>
              <a:tr h="32682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Alice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6816474"/>
                  </a:ext>
                </a:extLst>
              </a:tr>
              <a:tr h="32682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Bob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4459187"/>
                  </a:ext>
                </a:extLst>
              </a:tr>
              <a:tr h="32682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Charlie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7105541"/>
                  </a:ext>
                </a:extLst>
              </a:tr>
              <a:tr h="32682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David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5333516"/>
                  </a:ext>
                </a:extLst>
              </a:tr>
              <a:tr h="32682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1774729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9E000F53-333D-0E48-8798-475782AB43D3}"/>
              </a:ext>
            </a:extLst>
          </p:cNvPr>
          <p:cNvSpPr/>
          <p:nvPr/>
        </p:nvSpPr>
        <p:spPr>
          <a:xfrm>
            <a:off x="838200" y="2055681"/>
            <a:ext cx="8759562" cy="4743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B5F1905-6922-2447-9941-0D2BBBDAE84F}"/>
              </a:ext>
            </a:extLst>
          </p:cNvPr>
          <p:cNvSpPr/>
          <p:nvPr/>
        </p:nvSpPr>
        <p:spPr>
          <a:xfrm>
            <a:off x="842725" y="2471630"/>
            <a:ext cx="8759562" cy="4743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04E97A5-D031-264B-861B-FCB829351B1C}"/>
              </a:ext>
            </a:extLst>
          </p:cNvPr>
          <p:cNvSpPr/>
          <p:nvPr/>
        </p:nvSpPr>
        <p:spPr>
          <a:xfrm>
            <a:off x="838200" y="2848311"/>
            <a:ext cx="8759562" cy="4743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1D51B4B-22F5-2140-B190-F2540BE45E31}"/>
              </a:ext>
            </a:extLst>
          </p:cNvPr>
          <p:cNvSpPr/>
          <p:nvPr/>
        </p:nvSpPr>
        <p:spPr>
          <a:xfrm>
            <a:off x="838200" y="3298108"/>
            <a:ext cx="8759562" cy="4743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605B06-2130-1D4F-BE5A-18F0AB4CCD32}"/>
              </a:ext>
            </a:extLst>
          </p:cNvPr>
          <p:cNvSpPr txBox="1"/>
          <p:nvPr/>
        </p:nvSpPr>
        <p:spPr>
          <a:xfrm>
            <a:off x="6630758" y="4150737"/>
            <a:ext cx="40586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i="1" dirty="0">
                <a:solidFill>
                  <a:schemeClr val="accent1"/>
                </a:solidFill>
              </a:rPr>
              <a:t>Bob is probably most similar to Alice</a:t>
            </a:r>
          </a:p>
        </p:txBody>
      </p:sp>
    </p:spTree>
    <p:extLst>
      <p:ext uri="{BB962C8B-B14F-4D97-AF65-F5344CB8AC3E}">
        <p14:creationId xmlns:p14="http://schemas.microsoft.com/office/powerpoint/2010/main" val="2414398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7" grpId="1" animBg="1"/>
      <p:bldP spid="7" grpId="2" animBg="1"/>
      <p:bldP spid="8" grpId="0" animBg="1"/>
      <p:bldP spid="8" grpId="1" animBg="1"/>
      <p:bldP spid="9" grpId="0" animBg="1"/>
      <p:bldP spid="9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DF79D0-C9D7-B844-9C6C-F14B52C8A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Collaborative Filtering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EE1DB2-3A9A-FA47-B480-5C0E883C08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5228" y="4386370"/>
            <a:ext cx="10515600" cy="2282562"/>
          </a:xfrm>
        </p:spPr>
        <p:txBody>
          <a:bodyPr>
            <a:normAutofit/>
          </a:bodyPr>
          <a:lstStyle/>
          <a:p>
            <a:r>
              <a:rPr lang="en-US" dirty="0"/>
              <a:t>Item-based collaborative filtering</a:t>
            </a:r>
          </a:p>
          <a:p>
            <a:pPr lvl="1"/>
            <a:r>
              <a:rPr lang="en-US" dirty="0"/>
              <a:t>Examine items’ rating </a:t>
            </a:r>
            <a:r>
              <a:rPr lang="en-US" i="1" dirty="0"/>
              <a:t>vectors</a:t>
            </a:r>
          </a:p>
          <a:p>
            <a:pPr lvl="2"/>
            <a:r>
              <a:rPr lang="en-US" dirty="0"/>
              <a:t>People who like/hate Movie 1 seem to like/hate Movie 5 as well</a:t>
            </a:r>
          </a:p>
          <a:p>
            <a:pPr lvl="2"/>
            <a:r>
              <a:rPr lang="en-US" dirty="0"/>
              <a:t>Since Alice likes Movie 1, she might also like Movie 5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FA6E259-0EA1-8F45-AAE3-AF92211060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7181781"/>
              </p:ext>
            </p:extLst>
          </p:nvPr>
        </p:nvGraphicFramePr>
        <p:xfrm>
          <a:off x="925228" y="1690688"/>
          <a:ext cx="8425025" cy="23774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03575">
                  <a:extLst>
                    <a:ext uri="{9D8B030D-6E8A-4147-A177-3AD203B41FA5}">
                      <a16:colId xmlns:a16="http://schemas.microsoft.com/office/drawing/2014/main" val="1788620328"/>
                    </a:ext>
                  </a:extLst>
                </a:gridCol>
                <a:gridCol w="1203575">
                  <a:extLst>
                    <a:ext uri="{9D8B030D-6E8A-4147-A177-3AD203B41FA5}">
                      <a16:colId xmlns:a16="http://schemas.microsoft.com/office/drawing/2014/main" val="2728248967"/>
                    </a:ext>
                  </a:extLst>
                </a:gridCol>
                <a:gridCol w="1203575">
                  <a:extLst>
                    <a:ext uri="{9D8B030D-6E8A-4147-A177-3AD203B41FA5}">
                      <a16:colId xmlns:a16="http://schemas.microsoft.com/office/drawing/2014/main" val="543596142"/>
                    </a:ext>
                  </a:extLst>
                </a:gridCol>
                <a:gridCol w="1203575">
                  <a:extLst>
                    <a:ext uri="{9D8B030D-6E8A-4147-A177-3AD203B41FA5}">
                      <a16:colId xmlns:a16="http://schemas.microsoft.com/office/drawing/2014/main" val="295393185"/>
                    </a:ext>
                  </a:extLst>
                </a:gridCol>
                <a:gridCol w="1203575">
                  <a:extLst>
                    <a:ext uri="{9D8B030D-6E8A-4147-A177-3AD203B41FA5}">
                      <a16:colId xmlns:a16="http://schemas.microsoft.com/office/drawing/2014/main" val="2679502010"/>
                    </a:ext>
                  </a:extLst>
                </a:gridCol>
                <a:gridCol w="1203575">
                  <a:extLst>
                    <a:ext uri="{9D8B030D-6E8A-4147-A177-3AD203B41FA5}">
                      <a16:colId xmlns:a16="http://schemas.microsoft.com/office/drawing/2014/main" val="2686921532"/>
                    </a:ext>
                  </a:extLst>
                </a:gridCol>
                <a:gridCol w="1203575">
                  <a:extLst>
                    <a:ext uri="{9D8B030D-6E8A-4147-A177-3AD203B41FA5}">
                      <a16:colId xmlns:a16="http://schemas.microsoft.com/office/drawing/2014/main" val="3047697351"/>
                    </a:ext>
                  </a:extLst>
                </a:gridCol>
              </a:tblGrid>
              <a:tr h="326829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Movie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Movie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Movie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Movie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Movie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Movie 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359388"/>
                  </a:ext>
                </a:extLst>
              </a:tr>
              <a:tr h="32682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Alice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6816474"/>
                  </a:ext>
                </a:extLst>
              </a:tr>
              <a:tr h="32682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Bob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4459187"/>
                  </a:ext>
                </a:extLst>
              </a:tr>
              <a:tr h="32682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Charlie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7105541"/>
                  </a:ext>
                </a:extLst>
              </a:tr>
              <a:tr h="32682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David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5333516"/>
                  </a:ext>
                </a:extLst>
              </a:tr>
              <a:tr h="32682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1774729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9E000F53-333D-0E48-8798-475782AB43D3}"/>
              </a:ext>
            </a:extLst>
          </p:cNvPr>
          <p:cNvSpPr/>
          <p:nvPr/>
        </p:nvSpPr>
        <p:spPr>
          <a:xfrm>
            <a:off x="2035056" y="1546917"/>
            <a:ext cx="1375037" cy="26263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4C391FA-A5B4-E941-9D0C-402F3E7485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7740" y="5181181"/>
            <a:ext cx="3364259" cy="166222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51C154E-392C-B14E-ABBA-0C1E5AEBBFC1}"/>
              </a:ext>
            </a:extLst>
          </p:cNvPr>
          <p:cNvSpPr/>
          <p:nvPr/>
        </p:nvSpPr>
        <p:spPr>
          <a:xfrm>
            <a:off x="6835656" y="1600927"/>
            <a:ext cx="1375037" cy="26263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9229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4B8427-ABC4-FA4E-BDFA-5A00B46DE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Discussions and Intuitions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E2DF4C-DCFA-B744-BCB6-A809C36197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19554"/>
          </a:xfrm>
        </p:spPr>
        <p:txBody>
          <a:bodyPr>
            <a:normAutofit/>
          </a:bodyPr>
          <a:lstStyle/>
          <a:p>
            <a:r>
              <a:rPr lang="en-US" dirty="0"/>
              <a:t>Properties of the approach</a:t>
            </a:r>
          </a:p>
          <a:p>
            <a:pPr lvl="1"/>
            <a:r>
              <a:rPr lang="en-US" dirty="0"/>
              <a:t>Simple and interpretable</a:t>
            </a:r>
          </a:p>
          <a:p>
            <a:pPr lvl="1"/>
            <a:r>
              <a:rPr lang="en-US" dirty="0"/>
              <a:t>Cold-start and data sparsity problem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(won’t discuss much in this lecture)</a:t>
            </a:r>
          </a:p>
          <a:p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dirty="0"/>
              <a:t>Key intuitions for collaborative filtering to work</a:t>
            </a:r>
          </a:p>
          <a:p>
            <a:pPr lvl="1"/>
            <a:r>
              <a:rPr lang="en-US" dirty="0"/>
              <a:t>A big number of ratings are controlled by a small number of parameters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You probably can see why this is related to crowdsourcing already</a:t>
            </a:r>
            <a:endParaRPr lang="en-US" dirty="0">
              <a:solidFill>
                <a:schemeClr val="bg1">
                  <a:lumMod val="65000"/>
                </a:schemeClr>
              </a:solidFill>
              <a:sym typeface="Wingdings" pitchFamily="2" charset="2"/>
            </a:endParaRPr>
          </a:p>
          <a:p>
            <a:pPr lvl="1"/>
            <a:endParaRPr lang="en-US" dirty="0"/>
          </a:p>
          <a:p>
            <a:r>
              <a:rPr lang="en-US" dirty="0"/>
              <a:t>Low rank matrix approximation</a:t>
            </a:r>
          </a:p>
          <a:p>
            <a:pPr lvl="1"/>
            <a:r>
              <a:rPr lang="en-US" dirty="0"/>
              <a:t>A principled method to utilize the above intuition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9EB5FBA-D47A-ED45-A04F-C4C99E7C8F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8375057"/>
              </p:ext>
            </p:extLst>
          </p:nvPr>
        </p:nvGraphicFramePr>
        <p:xfrm>
          <a:off x="8286750" y="5554927"/>
          <a:ext cx="3714753" cy="99025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530679">
                  <a:extLst>
                    <a:ext uri="{9D8B030D-6E8A-4147-A177-3AD203B41FA5}">
                      <a16:colId xmlns:a16="http://schemas.microsoft.com/office/drawing/2014/main" val="1788620328"/>
                    </a:ext>
                  </a:extLst>
                </a:gridCol>
                <a:gridCol w="530679">
                  <a:extLst>
                    <a:ext uri="{9D8B030D-6E8A-4147-A177-3AD203B41FA5}">
                      <a16:colId xmlns:a16="http://schemas.microsoft.com/office/drawing/2014/main" val="2728248967"/>
                    </a:ext>
                  </a:extLst>
                </a:gridCol>
                <a:gridCol w="530679">
                  <a:extLst>
                    <a:ext uri="{9D8B030D-6E8A-4147-A177-3AD203B41FA5}">
                      <a16:colId xmlns:a16="http://schemas.microsoft.com/office/drawing/2014/main" val="543596142"/>
                    </a:ext>
                  </a:extLst>
                </a:gridCol>
                <a:gridCol w="530679">
                  <a:extLst>
                    <a:ext uri="{9D8B030D-6E8A-4147-A177-3AD203B41FA5}">
                      <a16:colId xmlns:a16="http://schemas.microsoft.com/office/drawing/2014/main" val="295393185"/>
                    </a:ext>
                  </a:extLst>
                </a:gridCol>
                <a:gridCol w="530679">
                  <a:extLst>
                    <a:ext uri="{9D8B030D-6E8A-4147-A177-3AD203B41FA5}">
                      <a16:colId xmlns:a16="http://schemas.microsoft.com/office/drawing/2014/main" val="2679502010"/>
                    </a:ext>
                  </a:extLst>
                </a:gridCol>
                <a:gridCol w="530679">
                  <a:extLst>
                    <a:ext uri="{9D8B030D-6E8A-4147-A177-3AD203B41FA5}">
                      <a16:colId xmlns:a16="http://schemas.microsoft.com/office/drawing/2014/main" val="2686921532"/>
                    </a:ext>
                  </a:extLst>
                </a:gridCol>
                <a:gridCol w="530679">
                  <a:extLst>
                    <a:ext uri="{9D8B030D-6E8A-4147-A177-3AD203B41FA5}">
                      <a16:colId xmlns:a16="http://schemas.microsoft.com/office/drawing/2014/main" val="304769735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endParaRPr lang="en-US" sz="600" dirty="0"/>
                    </a:p>
                  </a:txBody>
                  <a:tcPr marL="73601" marR="73601" marT="36801" marB="3680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/>
                        <a:t>Movie 1</a:t>
                      </a:r>
                    </a:p>
                  </a:txBody>
                  <a:tcPr marL="73601" marR="73601" marT="36801" marB="3680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/>
                        <a:t>Movie 2</a:t>
                      </a:r>
                    </a:p>
                  </a:txBody>
                  <a:tcPr marL="73601" marR="73601" marT="36801" marB="3680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/>
                        <a:t>Movie 3</a:t>
                      </a:r>
                    </a:p>
                  </a:txBody>
                  <a:tcPr marL="73601" marR="73601" marT="36801" marB="3680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/>
                        <a:t>Movie 4</a:t>
                      </a:r>
                    </a:p>
                  </a:txBody>
                  <a:tcPr marL="73601" marR="73601" marT="36801" marB="3680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/>
                        <a:t>Movie 5</a:t>
                      </a:r>
                    </a:p>
                  </a:txBody>
                  <a:tcPr marL="73601" marR="73601" marT="36801" marB="3680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/>
                        <a:t>Movie 6</a:t>
                      </a:r>
                    </a:p>
                  </a:txBody>
                  <a:tcPr marL="73601" marR="73601" marT="36801" marB="36801"/>
                </a:tc>
                <a:extLst>
                  <a:ext uri="{0D108BD9-81ED-4DB2-BD59-A6C34878D82A}">
                    <a16:rowId xmlns:a16="http://schemas.microsoft.com/office/drawing/2014/main" val="4263593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600" dirty="0"/>
                        <a:t>Alice</a:t>
                      </a:r>
                    </a:p>
                  </a:txBody>
                  <a:tcPr marL="73601" marR="73601" marT="36801" marB="3680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/>
                        <a:t>5</a:t>
                      </a:r>
                    </a:p>
                  </a:txBody>
                  <a:tcPr marL="73601" marR="73601" marT="36801" marB="3680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/>
                        <a:t>4</a:t>
                      </a:r>
                    </a:p>
                  </a:txBody>
                  <a:tcPr marL="73601" marR="73601" marT="36801" marB="36801"/>
                </a:tc>
                <a:tc>
                  <a:txBody>
                    <a:bodyPr/>
                    <a:lstStyle/>
                    <a:p>
                      <a:pPr algn="ctr"/>
                      <a:endParaRPr lang="en-US" sz="600" dirty="0"/>
                    </a:p>
                  </a:txBody>
                  <a:tcPr marL="73601" marR="73601" marT="36801" marB="3680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/>
                        <a:t>1</a:t>
                      </a:r>
                    </a:p>
                  </a:txBody>
                  <a:tcPr marL="73601" marR="73601" marT="36801" marB="36801"/>
                </a:tc>
                <a:tc>
                  <a:txBody>
                    <a:bodyPr/>
                    <a:lstStyle/>
                    <a:p>
                      <a:pPr algn="ctr"/>
                      <a:endParaRPr lang="en-US" sz="600" dirty="0"/>
                    </a:p>
                  </a:txBody>
                  <a:tcPr marL="73601" marR="73601" marT="36801" marB="36801"/>
                </a:tc>
                <a:tc>
                  <a:txBody>
                    <a:bodyPr/>
                    <a:lstStyle/>
                    <a:p>
                      <a:pPr algn="ctr"/>
                      <a:endParaRPr lang="en-US" sz="600" dirty="0"/>
                    </a:p>
                  </a:txBody>
                  <a:tcPr marL="73601" marR="73601" marT="36801" marB="36801"/>
                </a:tc>
                <a:extLst>
                  <a:ext uri="{0D108BD9-81ED-4DB2-BD59-A6C34878D82A}">
                    <a16:rowId xmlns:a16="http://schemas.microsoft.com/office/drawing/2014/main" val="11768164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dirty="0"/>
                        <a:t>Bob</a:t>
                      </a:r>
                    </a:p>
                  </a:txBody>
                  <a:tcPr marL="73601" marR="73601" marT="36801" marB="3680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/>
                        <a:t>4</a:t>
                      </a:r>
                    </a:p>
                  </a:txBody>
                  <a:tcPr marL="73601" marR="73601" marT="36801" marB="36801"/>
                </a:tc>
                <a:tc>
                  <a:txBody>
                    <a:bodyPr/>
                    <a:lstStyle/>
                    <a:p>
                      <a:pPr algn="ctr"/>
                      <a:endParaRPr lang="en-US" sz="600" dirty="0"/>
                    </a:p>
                  </a:txBody>
                  <a:tcPr marL="73601" marR="73601" marT="36801" marB="36801"/>
                </a:tc>
                <a:tc>
                  <a:txBody>
                    <a:bodyPr/>
                    <a:lstStyle/>
                    <a:p>
                      <a:pPr algn="ctr"/>
                      <a:endParaRPr lang="en-US" sz="600" dirty="0"/>
                    </a:p>
                  </a:txBody>
                  <a:tcPr marL="73601" marR="73601" marT="36801" marB="3680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/>
                        <a:t>2</a:t>
                      </a:r>
                    </a:p>
                  </a:txBody>
                  <a:tcPr marL="73601" marR="73601" marT="36801" marB="3680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/>
                        <a:t>5</a:t>
                      </a:r>
                    </a:p>
                  </a:txBody>
                  <a:tcPr marL="73601" marR="73601" marT="36801" marB="36801"/>
                </a:tc>
                <a:tc>
                  <a:txBody>
                    <a:bodyPr/>
                    <a:lstStyle/>
                    <a:p>
                      <a:pPr algn="ctr"/>
                      <a:endParaRPr lang="en-US" sz="600" dirty="0"/>
                    </a:p>
                  </a:txBody>
                  <a:tcPr marL="73601" marR="73601" marT="36801" marB="36801"/>
                </a:tc>
                <a:extLst>
                  <a:ext uri="{0D108BD9-81ED-4DB2-BD59-A6C34878D82A}">
                    <a16:rowId xmlns:a16="http://schemas.microsoft.com/office/drawing/2014/main" val="14544591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dirty="0"/>
                        <a:t>Charlie</a:t>
                      </a:r>
                    </a:p>
                  </a:txBody>
                  <a:tcPr marL="73601" marR="73601" marT="36801" marB="3680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/>
                        <a:t>1</a:t>
                      </a:r>
                    </a:p>
                  </a:txBody>
                  <a:tcPr marL="73601" marR="73601" marT="36801" marB="36801"/>
                </a:tc>
                <a:tc>
                  <a:txBody>
                    <a:bodyPr/>
                    <a:lstStyle/>
                    <a:p>
                      <a:pPr algn="ctr"/>
                      <a:endParaRPr lang="en-US" sz="600" dirty="0"/>
                    </a:p>
                  </a:txBody>
                  <a:tcPr marL="73601" marR="73601" marT="36801" marB="3680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/>
                        <a:t>4</a:t>
                      </a:r>
                    </a:p>
                  </a:txBody>
                  <a:tcPr marL="73601" marR="73601" marT="36801" marB="36801"/>
                </a:tc>
                <a:tc>
                  <a:txBody>
                    <a:bodyPr/>
                    <a:lstStyle/>
                    <a:p>
                      <a:pPr algn="ctr"/>
                      <a:endParaRPr lang="en-US" sz="600" dirty="0"/>
                    </a:p>
                  </a:txBody>
                  <a:tcPr marL="73601" marR="73601" marT="36801" marB="3680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/>
                        <a:t>2</a:t>
                      </a:r>
                    </a:p>
                  </a:txBody>
                  <a:tcPr marL="73601" marR="73601" marT="36801" marB="36801"/>
                </a:tc>
                <a:tc>
                  <a:txBody>
                    <a:bodyPr/>
                    <a:lstStyle/>
                    <a:p>
                      <a:pPr algn="ctr"/>
                      <a:endParaRPr lang="en-US" sz="600" dirty="0"/>
                    </a:p>
                  </a:txBody>
                  <a:tcPr marL="73601" marR="73601" marT="36801" marB="36801"/>
                </a:tc>
                <a:extLst>
                  <a:ext uri="{0D108BD9-81ED-4DB2-BD59-A6C34878D82A}">
                    <a16:rowId xmlns:a16="http://schemas.microsoft.com/office/drawing/2014/main" val="4571055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600" dirty="0"/>
                        <a:t>David</a:t>
                      </a:r>
                    </a:p>
                  </a:txBody>
                  <a:tcPr marL="73601" marR="73601" marT="36801" marB="36801"/>
                </a:tc>
                <a:tc>
                  <a:txBody>
                    <a:bodyPr/>
                    <a:lstStyle/>
                    <a:p>
                      <a:pPr algn="ctr"/>
                      <a:endParaRPr lang="en-US" sz="600" dirty="0"/>
                    </a:p>
                  </a:txBody>
                  <a:tcPr marL="73601" marR="73601" marT="36801" marB="3680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/>
                        <a:t>3</a:t>
                      </a:r>
                    </a:p>
                  </a:txBody>
                  <a:tcPr marL="73601" marR="73601" marT="36801" marB="3680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/>
                        <a:t>2</a:t>
                      </a:r>
                    </a:p>
                  </a:txBody>
                  <a:tcPr marL="73601" marR="73601" marT="36801" marB="36801"/>
                </a:tc>
                <a:tc>
                  <a:txBody>
                    <a:bodyPr/>
                    <a:lstStyle/>
                    <a:p>
                      <a:pPr algn="ctr"/>
                      <a:endParaRPr lang="en-US" sz="600" dirty="0"/>
                    </a:p>
                  </a:txBody>
                  <a:tcPr marL="73601" marR="73601" marT="36801" marB="36801"/>
                </a:tc>
                <a:tc>
                  <a:txBody>
                    <a:bodyPr/>
                    <a:lstStyle/>
                    <a:p>
                      <a:pPr algn="ctr"/>
                      <a:endParaRPr lang="en-US" sz="600" dirty="0"/>
                    </a:p>
                  </a:txBody>
                  <a:tcPr marL="73601" marR="73601" marT="36801" marB="3680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/>
                        <a:t>4</a:t>
                      </a:r>
                    </a:p>
                  </a:txBody>
                  <a:tcPr marL="73601" marR="73601" marT="36801" marB="36801"/>
                </a:tc>
                <a:extLst>
                  <a:ext uri="{0D108BD9-81ED-4DB2-BD59-A6C34878D82A}">
                    <a16:rowId xmlns:a16="http://schemas.microsoft.com/office/drawing/2014/main" val="21353335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600" dirty="0"/>
                        <a:t>…</a:t>
                      </a:r>
                    </a:p>
                  </a:txBody>
                  <a:tcPr marL="73601" marR="73601" marT="36801" marB="36801"/>
                </a:tc>
                <a:tc>
                  <a:txBody>
                    <a:bodyPr/>
                    <a:lstStyle/>
                    <a:p>
                      <a:pPr algn="ctr"/>
                      <a:endParaRPr lang="en-US" sz="600" dirty="0"/>
                    </a:p>
                  </a:txBody>
                  <a:tcPr marL="73601" marR="73601" marT="36801" marB="36801"/>
                </a:tc>
                <a:tc>
                  <a:txBody>
                    <a:bodyPr/>
                    <a:lstStyle/>
                    <a:p>
                      <a:pPr algn="ctr"/>
                      <a:endParaRPr lang="en-US" sz="600" dirty="0"/>
                    </a:p>
                  </a:txBody>
                  <a:tcPr marL="73601" marR="73601" marT="36801" marB="36801"/>
                </a:tc>
                <a:tc>
                  <a:txBody>
                    <a:bodyPr/>
                    <a:lstStyle/>
                    <a:p>
                      <a:pPr algn="ctr"/>
                      <a:endParaRPr lang="en-US" sz="600" dirty="0"/>
                    </a:p>
                  </a:txBody>
                  <a:tcPr marL="73601" marR="73601" marT="36801" marB="36801"/>
                </a:tc>
                <a:tc>
                  <a:txBody>
                    <a:bodyPr/>
                    <a:lstStyle/>
                    <a:p>
                      <a:pPr algn="ctr"/>
                      <a:endParaRPr lang="en-US" sz="600" dirty="0"/>
                    </a:p>
                  </a:txBody>
                  <a:tcPr marL="73601" marR="73601" marT="36801" marB="36801"/>
                </a:tc>
                <a:tc>
                  <a:txBody>
                    <a:bodyPr/>
                    <a:lstStyle/>
                    <a:p>
                      <a:pPr algn="ctr"/>
                      <a:endParaRPr lang="en-US" sz="600" dirty="0"/>
                    </a:p>
                  </a:txBody>
                  <a:tcPr marL="73601" marR="73601" marT="36801" marB="36801"/>
                </a:tc>
                <a:tc>
                  <a:txBody>
                    <a:bodyPr/>
                    <a:lstStyle/>
                    <a:p>
                      <a:pPr algn="ctr"/>
                      <a:endParaRPr lang="en-US" sz="600" dirty="0"/>
                    </a:p>
                  </a:txBody>
                  <a:tcPr marL="73601" marR="73601" marT="36801" marB="36801"/>
                </a:tc>
                <a:extLst>
                  <a:ext uri="{0D108BD9-81ED-4DB2-BD59-A6C34878D82A}">
                    <a16:rowId xmlns:a16="http://schemas.microsoft.com/office/drawing/2014/main" val="41317747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88247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DBBBF24-401F-BB41-96AE-35C6A0269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 very short intro to</a:t>
            </a:r>
            <a:br>
              <a:rPr lang="en-US" dirty="0"/>
            </a:br>
            <a:r>
              <a:rPr lang="en-US" dirty="0"/>
              <a:t>Low rank matrix approximation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92800A8-4827-0A4D-A966-CA4697FA99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6254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89148D0-C344-E747-8B78-26E1B7C147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1397" y="2454311"/>
            <a:ext cx="5022103" cy="122406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45A9848-7A48-6E48-B323-18816F4F3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Logistics: Bidding for Presentations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ECAC99-0B30-0245-9A30-AA2EDC0C7A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150600" cy="5032375"/>
          </a:xfrm>
        </p:spPr>
        <p:txBody>
          <a:bodyPr>
            <a:normAutofit/>
          </a:bodyPr>
          <a:lstStyle/>
          <a:p>
            <a:r>
              <a:rPr lang="en-US" dirty="0"/>
              <a:t>Check out the course schedule for the presentation slots: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r>
              <a:rPr lang="en-US" dirty="0"/>
              <a:t>Provide at least 3 bids </a:t>
            </a:r>
            <a:r>
              <a:rPr lang="en-US" dirty="0">
                <a:solidFill>
                  <a:srgbClr val="FF0000"/>
                </a:solidFill>
              </a:rPr>
              <a:t>by the end of today </a:t>
            </a:r>
            <a:r>
              <a:rPr lang="en-US" dirty="0"/>
              <a:t>(hard deadline).</a:t>
            </a:r>
          </a:p>
          <a:p>
            <a:pPr lvl="1"/>
            <a:r>
              <a:rPr lang="en-US" dirty="0">
                <a:hlinkClick r:id="rId3"/>
              </a:rPr>
              <a:t>https://forms.gle/Mxtj1qLVG4QrZjwf9</a:t>
            </a:r>
            <a:endParaRPr lang="en-US" dirty="0"/>
          </a:p>
          <a:p>
            <a:pPr lvl="1"/>
            <a:r>
              <a:rPr lang="en-US" dirty="0"/>
              <a:t>You might want to glance over the papers of your bidding.</a:t>
            </a:r>
          </a:p>
          <a:p>
            <a:pPr lvl="1"/>
            <a:r>
              <a:rPr lang="en-US" dirty="0"/>
              <a:t>Bidding more bids is okay/encouraged</a:t>
            </a:r>
          </a:p>
          <a:p>
            <a:pPr lvl="2"/>
            <a:r>
              <a:rPr lang="en-US" dirty="0"/>
              <a:t>It might help decrease the chance you get assigned to slots outside of your bids.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E7F7EE5-BD72-894C-8440-8726C14E4D03}"/>
              </a:ext>
            </a:extLst>
          </p:cNvPr>
          <p:cNvSpPr/>
          <p:nvPr/>
        </p:nvSpPr>
        <p:spPr>
          <a:xfrm>
            <a:off x="2248481" y="2703689"/>
            <a:ext cx="2619023" cy="72531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38575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6EE1C0-2848-8D48-8609-D9EDEEF01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Rank of a Matrix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06F57C-4F3A-4341-95D2-D0D8DDEF63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59639"/>
          </a:xfrm>
        </p:spPr>
        <p:txBody>
          <a:bodyPr/>
          <a:lstStyle/>
          <a:p>
            <a:r>
              <a:rPr lang="en-US" dirty="0"/>
              <a:t>Matrix Rank</a:t>
            </a:r>
          </a:p>
          <a:p>
            <a:pPr lvl="1"/>
            <a:r>
              <a:rPr lang="en-US" dirty="0"/>
              <a:t># linearly independent row (or column) vectors in a matrix</a:t>
            </a:r>
          </a:p>
          <a:p>
            <a:pPr lvl="1"/>
            <a:endParaRPr lang="en-US" dirty="0"/>
          </a:p>
          <a:p>
            <a:r>
              <a:rPr lang="en-US" dirty="0"/>
              <a:t>Example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What does low rank matrix imply?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C50562-01A2-5C4D-B648-E8AE511FA8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0852" y="3759740"/>
            <a:ext cx="1941174" cy="11932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C4E7FED-60A0-AB40-8BC7-F348A73726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5094" y="3285533"/>
            <a:ext cx="1435638" cy="214168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274FD07-9B9B-FA43-9989-51FCDB7124A0}"/>
              </a:ext>
            </a:extLst>
          </p:cNvPr>
          <p:cNvSpPr txBox="1"/>
          <p:nvPr/>
        </p:nvSpPr>
        <p:spPr>
          <a:xfrm>
            <a:off x="3799582" y="3989027"/>
            <a:ext cx="11063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Rank: 2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3F65EFA-746D-564A-B6EE-07BB40325ABB}"/>
              </a:ext>
            </a:extLst>
          </p:cNvPr>
          <p:cNvSpPr/>
          <p:nvPr/>
        </p:nvSpPr>
        <p:spPr>
          <a:xfrm>
            <a:off x="8469115" y="4023226"/>
            <a:ext cx="110639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Rank: 2</a:t>
            </a:r>
          </a:p>
        </p:txBody>
      </p:sp>
    </p:spTree>
    <p:extLst>
      <p:ext uri="{BB962C8B-B14F-4D97-AF65-F5344CB8AC3E}">
        <p14:creationId xmlns:p14="http://schemas.microsoft.com/office/powerpoint/2010/main" val="1489719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F774BF-AE28-6548-A196-3312952E79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Singular Value Decomposition (SVD)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07E9611-A609-C648-85CF-BF8A0E4D97B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2743534"/>
                <a:ext cx="10515600" cy="3625181"/>
              </a:xfrm>
            </p:spPr>
            <p:txBody>
              <a:bodyPr>
                <a:normAutofit fontScale="92500" lnSpcReduction="10000"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𝐴</m:t>
                    </m:r>
                  </m:oMath>
                </a14:m>
                <a:r>
                  <a:rPr lang="en-US" dirty="0"/>
                  <a:t>: Input matrix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𝑚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 × 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matrix (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𝑚</m:t>
                    </m:r>
                  </m:oMath>
                </a14:m>
                <a:r>
                  <a:rPr lang="en-US" dirty="0"/>
                  <a:t> users,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r>
                  <a:rPr lang="en-US" dirty="0"/>
                  <a:t> movies;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𝑚</m:t>
                    </m:r>
                  </m:oMath>
                </a14:m>
                <a:r>
                  <a:rPr lang="en-US" dirty="0"/>
                  <a:t> workers,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r>
                  <a:rPr lang="en-US" dirty="0"/>
                  <a:t> tasks)</a:t>
                </a:r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𝑈</m:t>
                    </m:r>
                  </m:oMath>
                </a14:m>
                <a:r>
                  <a:rPr lang="en-US" dirty="0"/>
                  <a:t>: Left singular matrix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𝑚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 × 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𝑟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matrix (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𝑚</m:t>
                    </m:r>
                  </m:oMath>
                </a14:m>
                <a:r>
                  <a:rPr lang="en-US" dirty="0"/>
                  <a:t> users, </a:t>
                </a:r>
                <a:r>
                  <a:rPr lang="en-US" i="1" dirty="0">
                    <a:solidFill>
                      <a:schemeClr val="accent1"/>
                    </a:solidFill>
                  </a:rPr>
                  <a:t>r</a:t>
                </a:r>
                <a:r>
                  <a:rPr lang="en-US" dirty="0"/>
                  <a:t> latent concepts)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Σ</m:t>
                    </m:r>
                  </m:oMath>
                </a14:m>
                <a:r>
                  <a:rPr lang="en-US" dirty="0"/>
                  <a:t>: Singular values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𝑟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 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𝑟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diagonal matrix (strength of each latent concept)</a:t>
                </a:r>
              </a:p>
              <a:p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𝑉</m:t>
                    </m:r>
                  </m:oMath>
                </a14:m>
                <a:r>
                  <a:rPr lang="en-US" dirty="0"/>
                  <a:t>: Right singular matrix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𝑛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 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𝑟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matrix (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r>
                  <a:rPr lang="en-US" dirty="0"/>
                  <a:t> movies, </a:t>
                </a:r>
                <a:r>
                  <a:rPr lang="en-US" i="1" dirty="0">
                    <a:solidFill>
                      <a:schemeClr val="accent1"/>
                    </a:solidFill>
                  </a:rPr>
                  <a:t>r</a:t>
                </a:r>
                <a:r>
                  <a:rPr lang="en-US" dirty="0"/>
                  <a:t> latent concepts)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07E9611-A609-C648-85CF-BF8A0E4D97B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743534"/>
                <a:ext cx="10515600" cy="3625181"/>
              </a:xfrm>
              <a:blipFill>
                <a:blip r:embed="rId3"/>
                <a:stretch>
                  <a:fillRect l="-965" t="-3497" b="-6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31E1562-113F-8643-B826-6C58DD3082E4}"/>
                  </a:ext>
                </a:extLst>
              </p:cNvPr>
              <p:cNvSpPr txBox="1"/>
              <p:nvPr/>
            </p:nvSpPr>
            <p:spPr>
              <a:xfrm>
                <a:off x="2116556" y="1473227"/>
                <a:ext cx="7460825" cy="8254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d>
                            <m:dPr>
                              <m:begChr m:val="["/>
                              <m:endChr m:val="]"/>
                              <m:ctrlPr>
                                <a:rPr lang="en-US" sz="4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4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4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 × </m:t>
                              </m:r>
                              <m:r>
                                <a:rPr lang="en-US" sz="4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</m:sub>
                      </m:sSub>
                      <m:r>
                        <a:rPr lang="en-US" sz="40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≈</m:t>
                      </m:r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𝑈</m:t>
                          </m:r>
                        </m:e>
                        <m:sub>
                          <m:d>
                            <m:dPr>
                              <m:begChr m:val="["/>
                              <m:endChr m:val="]"/>
                              <m:ctrlPr>
                                <a:rPr lang="en-US" sz="4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40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𝑚</m:t>
                              </m:r>
                              <m:r>
                                <a:rPr lang="en-US" sz="40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× </m:t>
                              </m:r>
                              <m:r>
                                <a:rPr lang="en-US" sz="40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𝑟</m:t>
                              </m:r>
                            </m:e>
                          </m:d>
                        </m:sub>
                      </m:sSub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40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Σ</m:t>
                          </m:r>
                        </m:e>
                        <m:sub>
                          <m:d>
                            <m:dPr>
                              <m:begChr m:val="["/>
                              <m:endChr m:val="]"/>
                              <m:ctrlPr>
                                <a:rPr lang="en-US" sz="4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40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𝑟</m:t>
                              </m:r>
                              <m:r>
                                <a:rPr lang="en-US" sz="40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US" sz="40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sz="40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𝑟</m:t>
                              </m:r>
                            </m:e>
                          </m:d>
                        </m:sub>
                      </m:sSub>
                      <m:sSup>
                        <m:sSupPr>
                          <m:ctrlP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4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40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000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𝑉</m:t>
                                  </m:r>
                                </m:e>
                                <m:sub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40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40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𝑛</m:t>
                                      </m:r>
                                      <m:r>
                                        <a:rPr lang="en-US" sz="40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×</m:t>
                                      </m:r>
                                      <m:r>
                                        <a:rPr lang="en-US" sz="40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charset="0"/>
                                        </a:rPr>
                                        <m:t> </m:t>
                                      </m:r>
                                      <m:r>
                                        <a:rPr lang="en-US" sz="40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charset="0"/>
                                        </a:rPr>
                                        <m:t>𝑟</m:t>
                                      </m:r>
                                    </m:e>
                                  </m:d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40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31E1562-113F-8643-B826-6C58DD3082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6556" y="1473227"/>
                <a:ext cx="7460825" cy="825482"/>
              </a:xfrm>
              <a:prstGeom prst="rect">
                <a:avLst/>
              </a:prstGeom>
              <a:blipFill>
                <a:blip r:embed="rId4"/>
                <a:stretch>
                  <a:fillRect l="-1019" b="-24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678983" y="6368715"/>
            <a:ext cx="106763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(Technically, the SVD definition here is slightly different from standard definition, but we can get this one with some discussion on matrix ranks.)</a:t>
            </a:r>
          </a:p>
          <a:p>
            <a:r>
              <a:rPr lang="en-US" sz="1400" dirty="0"/>
              <a:t>(See the </a:t>
            </a:r>
            <a:r>
              <a:rPr lang="en-US" sz="1400" dirty="0">
                <a:hlinkClick r:id="rId5"/>
              </a:rPr>
              <a:t>lecture notes</a:t>
            </a:r>
            <a:r>
              <a:rPr lang="en-US" sz="1400" dirty="0"/>
              <a:t> by Tim </a:t>
            </a:r>
            <a:r>
              <a:rPr lang="en-US" sz="1400" dirty="0" err="1"/>
              <a:t>Roughgarden</a:t>
            </a:r>
            <a:r>
              <a:rPr lang="en-US" sz="1400" dirty="0"/>
              <a:t> for more details.)</a:t>
            </a:r>
          </a:p>
        </p:txBody>
      </p:sp>
    </p:spTree>
    <p:extLst>
      <p:ext uri="{BB962C8B-B14F-4D97-AF65-F5344CB8AC3E}">
        <p14:creationId xmlns:p14="http://schemas.microsoft.com/office/powerpoint/2010/main" val="1357113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Singular Value Decomposition (SVD)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 is always possible to make such decomposition exactly equal (if we don’t put any restrictions on the </a:t>
            </a:r>
            <a:r>
              <a:rPr lang="en-US" b="1" dirty="0">
                <a:solidFill>
                  <a:srgbClr val="C00000"/>
                </a:solidFill>
              </a:rPr>
              <a:t>rank</a:t>
            </a:r>
            <a:r>
              <a:rPr lang="en-US" dirty="0"/>
              <a:t> </a:t>
            </a:r>
            <a:r>
              <a:rPr lang="en-US" dirty="0">
                <a:solidFill>
                  <a:schemeClr val="accent1"/>
                </a:solidFill>
              </a:rPr>
              <a:t>r</a:t>
            </a:r>
            <a:r>
              <a:rPr lang="en-US" dirty="0"/>
              <a:t>)</a:t>
            </a:r>
          </a:p>
          <a:p>
            <a:endParaRPr lang="en-US" dirty="0"/>
          </a:p>
          <a:p>
            <a:endParaRPr lang="en-US" dirty="0"/>
          </a:p>
          <a:p>
            <a:endParaRPr lang="en-US" sz="200" dirty="0"/>
          </a:p>
          <a:p>
            <a:r>
              <a:rPr lang="en-US" dirty="0"/>
              <a:t>Low rank matrix decomposition</a:t>
            </a:r>
          </a:p>
          <a:p>
            <a:pPr lvl="1"/>
            <a:r>
              <a:rPr lang="en-US" dirty="0"/>
              <a:t>Can we approximate </a:t>
            </a:r>
            <a:r>
              <a:rPr lang="en-US" dirty="0">
                <a:solidFill>
                  <a:schemeClr val="accent1"/>
                </a:solidFill>
              </a:rPr>
              <a:t>A</a:t>
            </a:r>
            <a:r>
              <a:rPr lang="en-US" dirty="0"/>
              <a:t> with this decomposition with </a:t>
            </a:r>
            <a:r>
              <a:rPr lang="en-US" b="1" dirty="0">
                <a:solidFill>
                  <a:srgbClr val="C00000"/>
                </a:solidFill>
              </a:rPr>
              <a:t>small rank </a:t>
            </a:r>
            <a:r>
              <a:rPr lang="en-US" b="1" dirty="0">
                <a:solidFill>
                  <a:schemeClr val="accent1"/>
                </a:solidFill>
              </a:rPr>
              <a:t>r</a:t>
            </a:r>
          </a:p>
          <a:p>
            <a:pPr lvl="1"/>
            <a:endParaRPr lang="en-US" b="1" dirty="0">
              <a:solidFill>
                <a:schemeClr val="accent1"/>
              </a:solidFill>
            </a:endParaRPr>
          </a:p>
          <a:p>
            <a:pPr lvl="1"/>
            <a:endParaRPr lang="en-US" b="1" dirty="0">
              <a:solidFill>
                <a:schemeClr val="accent1"/>
              </a:solidFill>
            </a:endParaRPr>
          </a:p>
          <a:p>
            <a:pPr lvl="1"/>
            <a:endParaRPr lang="en-US" b="1" dirty="0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31E1562-113F-8643-B826-6C58DD3082E4}"/>
                  </a:ext>
                </a:extLst>
              </p:cNvPr>
              <p:cNvSpPr txBox="1"/>
              <p:nvPr/>
            </p:nvSpPr>
            <p:spPr>
              <a:xfrm>
                <a:off x="2106925" y="4763135"/>
                <a:ext cx="7430176" cy="8418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d>
                            <m:dPr>
                              <m:begChr m:val="["/>
                              <m:endChr m:val="]"/>
                              <m:ctrlPr>
                                <a:rPr lang="en-US" sz="4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4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4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 × </m:t>
                              </m:r>
                              <m:r>
                                <a:rPr lang="en-US" sz="4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</m:sub>
                      </m:sSub>
                      <m:r>
                        <a:rPr lang="en-US" sz="4000" i="1">
                          <a:solidFill>
                            <a:schemeClr val="accent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≈</m:t>
                      </m:r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𝑈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[</m:t>
                          </m:r>
                          <m: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𝑚</m:t>
                          </m:r>
                          <m: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 × </m:t>
                          </m:r>
                          <m: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𝑟</m:t>
                          </m:r>
                          <m: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]</m:t>
                          </m:r>
                        </m:sub>
                      </m:sSub>
                      <m:sSub>
                        <m:sSubPr>
                          <m:ctrlPr>
                            <a:rPr lang="en-US" sz="40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4000" i="1">
                              <a:solidFill>
                                <a:schemeClr val="accent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Σ</m:t>
                          </m:r>
                        </m:e>
                        <m:sub>
                          <m:d>
                            <m:dPr>
                              <m:begChr m:val="["/>
                              <m:endChr m:val="]"/>
                              <m:ctrlPr>
                                <a:rPr lang="en-US" sz="40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40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𝑟</m:t>
                              </m:r>
                              <m:r>
                                <a:rPr lang="en-US" sz="40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US" sz="40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sz="40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𝑟</m:t>
                              </m:r>
                            </m:e>
                          </m:d>
                        </m:sub>
                      </m:sSub>
                      <m:sSup>
                        <m:sSupPr>
                          <m:ctrlPr>
                            <a:rPr lang="en-US" sz="40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40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40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000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𝑉</m:t>
                                  </m:r>
                                </m:e>
                                <m:sub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40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4000" i="1">
                                          <a:solidFill>
                                            <a:schemeClr val="accent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𝑛</m:t>
                                      </m:r>
                                      <m:r>
                                        <a:rPr lang="en-US" sz="40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×</m:t>
                                      </m:r>
                                      <m:r>
                                        <a:rPr lang="en-US" sz="4000" i="1">
                                          <a:solidFill>
                                            <a:schemeClr val="accent1"/>
                                          </a:solidFill>
                                          <a:latin typeface="Cambria Math" charset="0"/>
                                        </a:rPr>
                                        <m:t> </m:t>
                                      </m:r>
                                      <m:r>
                                        <a:rPr lang="en-US" sz="4000" i="1">
                                          <a:solidFill>
                                            <a:schemeClr val="accent1"/>
                                          </a:solidFill>
                                          <a:latin typeface="Cambria Math" charset="0"/>
                                        </a:rPr>
                                        <m:t>𝑟</m:t>
                                      </m:r>
                                    </m:e>
                                  </m:d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4000" i="1">
                              <a:solidFill>
                                <a:schemeClr val="accent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40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31E1562-113F-8643-B826-6C58DD3082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6925" y="4763135"/>
                <a:ext cx="7430176" cy="841834"/>
              </a:xfrm>
              <a:prstGeom prst="rect">
                <a:avLst/>
              </a:prstGeom>
              <a:blipFill>
                <a:blip r:embed="rId2"/>
                <a:stretch>
                  <a:fillRect l="-1197" b="-205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31E1562-113F-8643-B826-6C58DD3082E4}"/>
                  </a:ext>
                </a:extLst>
              </p:cNvPr>
              <p:cNvSpPr txBox="1"/>
              <p:nvPr/>
            </p:nvSpPr>
            <p:spPr>
              <a:xfrm>
                <a:off x="2088394" y="2688091"/>
                <a:ext cx="7467237" cy="8254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d>
                            <m:dPr>
                              <m:begChr m:val="["/>
                              <m:endChr m:val="]"/>
                              <m:ctrlPr>
                                <a:rPr lang="en-US" sz="4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4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4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 × </m:t>
                              </m:r>
                              <m:r>
                                <a:rPr lang="en-US" sz="4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</m:sub>
                      </m:sSub>
                      <m:r>
                        <a:rPr lang="en-US" sz="40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𝑈</m:t>
                          </m:r>
                        </m:e>
                        <m:sub>
                          <m:d>
                            <m:dPr>
                              <m:begChr m:val="["/>
                              <m:endChr m:val="]"/>
                              <m:ctrlPr>
                                <a:rPr lang="en-US" sz="4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40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𝑚</m:t>
                              </m:r>
                              <m:r>
                                <a:rPr lang="en-US" sz="40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× </m:t>
                              </m:r>
                              <m:r>
                                <a:rPr lang="en-US" sz="40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𝑟</m:t>
                              </m:r>
                            </m:e>
                          </m:d>
                        </m:sub>
                      </m:sSub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40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Σ</m:t>
                          </m:r>
                        </m:e>
                        <m:sub>
                          <m:d>
                            <m:dPr>
                              <m:begChr m:val="["/>
                              <m:endChr m:val="]"/>
                              <m:ctrlPr>
                                <a:rPr lang="en-US" sz="4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40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𝑟</m:t>
                              </m:r>
                              <m:r>
                                <a:rPr lang="en-US" sz="40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US" sz="40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sz="40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𝑟</m:t>
                              </m:r>
                            </m:e>
                          </m:d>
                        </m:sub>
                      </m:sSub>
                      <m:sSup>
                        <m:sSupPr>
                          <m:ctrlP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4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40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000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𝑉</m:t>
                                  </m:r>
                                </m:e>
                                <m:sub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40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40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𝑛</m:t>
                                      </m:r>
                                      <m:r>
                                        <a:rPr lang="en-US" sz="40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×</m:t>
                                      </m:r>
                                      <m:r>
                                        <a:rPr lang="en-US" sz="40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charset="0"/>
                                        </a:rPr>
                                        <m:t> </m:t>
                                      </m:r>
                                      <m:r>
                                        <a:rPr lang="en-US" sz="40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charset="0"/>
                                        </a:rPr>
                                        <m:t>𝑟</m:t>
                                      </m:r>
                                    </m:e>
                                  </m:d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40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31E1562-113F-8643-B826-6C58DD3082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8394" y="2688091"/>
                <a:ext cx="7467237" cy="825482"/>
              </a:xfrm>
              <a:prstGeom prst="rect">
                <a:avLst/>
              </a:prstGeom>
              <a:blipFill>
                <a:blip r:embed="rId3"/>
                <a:stretch>
                  <a:fillRect l="-1188" b="-2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1185296" y="6027003"/>
            <a:ext cx="982140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 dimension reduction technique; </a:t>
            </a:r>
            <a:br>
              <a:rPr lang="en-US" sz="2400" dirty="0"/>
            </a:br>
            <a:r>
              <a:rPr lang="en-US" sz="2400" dirty="0"/>
              <a:t>Reduce the number of parameters (and therefore requires less data to learn) </a:t>
            </a:r>
          </a:p>
        </p:txBody>
      </p:sp>
    </p:spTree>
    <p:extLst>
      <p:ext uri="{BB962C8B-B14F-4D97-AF65-F5344CB8AC3E}">
        <p14:creationId xmlns:p14="http://schemas.microsoft.com/office/powerpoint/2010/main" val="949442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8541" y="60327"/>
            <a:ext cx="10515600" cy="1325563"/>
          </a:xfrm>
        </p:spPr>
        <p:txBody>
          <a:bodyPr/>
          <a:lstStyle/>
          <a:p>
            <a:r>
              <a:rPr lang="en-US" dirty="0"/>
              <a:t>Rank 1 Approximation</a:t>
            </a:r>
          </a:p>
        </p:txBody>
      </p:sp>
      <p:sp>
        <p:nvSpPr>
          <p:cNvPr id="4" name="AutoShape 5">
            <a:extLst>
              <a:ext uri="{FF2B5EF4-FFF2-40B4-BE49-F238E27FC236}">
                <a16:creationId xmlns:a16="http://schemas.microsoft.com/office/drawing/2014/main" id="{7F8682B0-B1FF-2B47-8D41-D4B7EBAD9EA0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1787269" y="4329709"/>
            <a:ext cx="1828800" cy="1143000"/>
          </a:xfrm>
          <a:prstGeom prst="flowChartProcess">
            <a:avLst/>
          </a:prstGeom>
          <a:solidFill>
            <a:srgbClr val="CCE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eaVert" wrap="none" anchor="ctr"/>
          <a:lstStyle/>
          <a:p>
            <a:pPr algn="ctr"/>
            <a:r>
              <a:rPr kumimoji="0" lang="en-US" sz="2400" b="1" dirty="0">
                <a:latin typeface="Sylfaen" pitchFamily="18" charset="0"/>
              </a:rPr>
              <a:t>A</a:t>
            </a:r>
            <a:endParaRPr kumimoji="0" lang="en-US" sz="2400" b="1" baseline="30000" dirty="0">
              <a:latin typeface="Sylfaen" pitchFamily="18" charset="0"/>
            </a:endParaRPr>
          </a:p>
        </p:txBody>
      </p:sp>
      <p:sp>
        <p:nvSpPr>
          <p:cNvPr id="5" name="AutoShape 6">
            <a:extLst>
              <a:ext uri="{FF2B5EF4-FFF2-40B4-BE49-F238E27FC236}">
                <a16:creationId xmlns:a16="http://schemas.microsoft.com/office/drawing/2014/main" id="{7B1051F9-BC2C-6A4E-B44D-7C8AA27E1397}"/>
              </a:ext>
            </a:extLst>
          </p:cNvPr>
          <p:cNvSpPr>
            <a:spLocks/>
          </p:cNvSpPr>
          <p:nvPr/>
        </p:nvSpPr>
        <p:spPr bwMode="auto">
          <a:xfrm>
            <a:off x="1930144" y="3986809"/>
            <a:ext cx="152400" cy="1752600"/>
          </a:xfrm>
          <a:prstGeom prst="leftBrace">
            <a:avLst>
              <a:gd name="adj1" fmla="val 95833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" name="Text Box 7">
            <a:extLst>
              <a:ext uri="{FF2B5EF4-FFF2-40B4-BE49-F238E27FC236}">
                <a16:creationId xmlns:a16="http://schemas.microsoft.com/office/drawing/2014/main" id="{144D343E-4524-4741-910A-20F0EB8F34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2969" y="4672609"/>
            <a:ext cx="39211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/>
            <a:r>
              <a:rPr kumimoji="0" lang="en-US" sz="2000">
                <a:latin typeface="Sylfaen" pitchFamily="18" charset="0"/>
              </a:rPr>
              <a:t>m</a:t>
            </a:r>
          </a:p>
        </p:txBody>
      </p:sp>
      <p:sp>
        <p:nvSpPr>
          <p:cNvPr id="7" name="Text Box 8">
            <a:extLst>
              <a:ext uri="{FF2B5EF4-FFF2-40B4-BE49-F238E27FC236}">
                <a16:creationId xmlns:a16="http://schemas.microsoft.com/office/drawing/2014/main" id="{7C349187-E4D3-0B4E-9FB7-ED93504B4D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39744" y="3310534"/>
            <a:ext cx="32861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/>
            <a:r>
              <a:rPr kumimoji="0" lang="en-US" sz="2000" dirty="0">
                <a:latin typeface="Sylfaen" pitchFamily="18" charset="0"/>
              </a:rPr>
              <a:t>n</a:t>
            </a:r>
          </a:p>
        </p:txBody>
      </p:sp>
      <p:sp>
        <p:nvSpPr>
          <p:cNvPr id="8" name="AutoShape 9">
            <a:extLst>
              <a:ext uri="{FF2B5EF4-FFF2-40B4-BE49-F238E27FC236}">
                <a16:creationId xmlns:a16="http://schemas.microsoft.com/office/drawing/2014/main" id="{3B0CED32-52A9-9C4B-A2FC-471BD240805E}"/>
              </a:ext>
            </a:extLst>
          </p:cNvPr>
          <p:cNvSpPr>
            <a:spLocks/>
          </p:cNvSpPr>
          <p:nvPr/>
        </p:nvSpPr>
        <p:spPr bwMode="auto">
          <a:xfrm rot="5400000">
            <a:off x="2539744" y="3234334"/>
            <a:ext cx="304800" cy="1066800"/>
          </a:xfrm>
          <a:prstGeom prst="leftBrace">
            <a:avLst>
              <a:gd name="adj1" fmla="val 29167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" name="AutoShape 18">
            <a:extLst>
              <a:ext uri="{FF2B5EF4-FFF2-40B4-BE49-F238E27FC236}">
                <a16:creationId xmlns:a16="http://schemas.microsoft.com/office/drawing/2014/main" id="{FA0CFE4D-AB82-C34B-A1A3-2D6065851F74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3798690" y="4819452"/>
            <a:ext cx="1828800" cy="163513"/>
          </a:xfrm>
          <a:prstGeom prst="flowChartProcess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eaVert" wrap="none" anchor="ctr"/>
          <a:lstStyle/>
          <a:p>
            <a:endParaRPr kumimoji="0" lang="en-US" sz="2400" b="1" baseline="30000">
              <a:latin typeface="Sylfaen" pitchFamily="18" charset="0"/>
            </a:endParaRPr>
          </a:p>
        </p:txBody>
      </p:sp>
      <p:sp>
        <p:nvSpPr>
          <p:cNvPr id="10" name="AutoShape 19">
            <a:extLst>
              <a:ext uri="{FF2B5EF4-FFF2-40B4-BE49-F238E27FC236}">
                <a16:creationId xmlns:a16="http://schemas.microsoft.com/office/drawing/2014/main" id="{0AB30735-0FD8-E64A-81DE-3D7F6BF2667A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5478898" y="4009034"/>
            <a:ext cx="174625" cy="161925"/>
          </a:xfrm>
          <a:prstGeom prst="flowChartProcess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eaVert" wrap="none" anchor="ctr"/>
          <a:lstStyle/>
          <a:p>
            <a:endParaRPr kumimoji="0" lang="en-US" sz="2400" b="1">
              <a:latin typeface="Symbol" pitchFamily="18" charset="2"/>
              <a:sym typeface="Symbol" pitchFamily="18" charset="2"/>
            </a:endParaRPr>
          </a:p>
        </p:txBody>
      </p:sp>
      <p:sp>
        <p:nvSpPr>
          <p:cNvPr id="11" name="Rectangle 21">
            <a:extLst>
              <a:ext uri="{FF2B5EF4-FFF2-40B4-BE49-F238E27FC236}">
                <a16:creationId xmlns:a16="http://schemas.microsoft.com/office/drawing/2014/main" id="{870965B9-B177-0441-9375-DE0AEB520C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61" y="4169371"/>
            <a:ext cx="977900" cy="10064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kumimoji="0" lang="en-US" sz="6000" dirty="0">
                <a:latin typeface="Symbol" pitchFamily="18" charset="2"/>
                <a:sym typeface="Symbol" pitchFamily="18" charset="2"/>
              </a:rPr>
              <a:t> </a:t>
            </a:r>
            <a:r>
              <a:rPr kumimoji="0" lang="en-US" sz="4400" dirty="0">
                <a:latin typeface="Symbol" pitchFamily="18" charset="2"/>
              </a:rPr>
              <a:t> </a:t>
            </a:r>
          </a:p>
        </p:txBody>
      </p:sp>
      <p:sp>
        <p:nvSpPr>
          <p:cNvPr id="12" name="AutoShape 24">
            <a:extLst>
              <a:ext uri="{FF2B5EF4-FFF2-40B4-BE49-F238E27FC236}">
                <a16:creationId xmlns:a16="http://schemas.microsoft.com/office/drawing/2014/main" id="{FD0D954A-1FF8-1F4F-BA52-02BCB0FABA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85275" y="4013796"/>
            <a:ext cx="1149350" cy="163513"/>
          </a:xfrm>
          <a:prstGeom prst="flowChartProcess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kumimoji="0" lang="en-US" sz="2400" b="1" baseline="30000">
              <a:latin typeface="Sylfae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31E1562-113F-8643-B826-6C58DD3082E4}"/>
                  </a:ext>
                </a:extLst>
              </p:cNvPr>
              <p:cNvSpPr txBox="1"/>
              <p:nvPr/>
            </p:nvSpPr>
            <p:spPr>
              <a:xfrm>
                <a:off x="1903250" y="1127105"/>
                <a:ext cx="7483908" cy="8254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d>
                            <m:dPr>
                              <m:begChr m:val="["/>
                              <m:endChr m:val="]"/>
                              <m:ctrlPr>
                                <a:rPr lang="en-US" sz="4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4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4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 × </m:t>
                              </m:r>
                              <m:r>
                                <a:rPr lang="en-US" sz="4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</m:sub>
                      </m:sSub>
                      <m:r>
                        <a:rPr lang="en-US" sz="4000" i="1">
                          <a:solidFill>
                            <a:schemeClr val="accent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≈</m:t>
                      </m:r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𝑈</m:t>
                          </m:r>
                        </m:e>
                        <m:sub>
                          <m:d>
                            <m:dPr>
                              <m:begChr m:val="["/>
                              <m:endChr m:val="]"/>
                              <m:ctrlPr>
                                <a:rPr lang="en-US" sz="4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40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𝑚</m:t>
                              </m:r>
                              <m:r>
                                <a:rPr lang="en-US" sz="40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× 1</m:t>
                              </m:r>
                            </m:e>
                          </m:d>
                        </m:sub>
                      </m:sSub>
                      <m:sSub>
                        <m:sSubPr>
                          <m:ctrlPr>
                            <a:rPr lang="en-US" sz="40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4000" i="1">
                              <a:solidFill>
                                <a:schemeClr val="accent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Σ</m:t>
                          </m:r>
                        </m:e>
                        <m:sub>
                          <m:d>
                            <m:dPr>
                              <m:begChr m:val="["/>
                              <m:endChr m:val="]"/>
                              <m:ctrlPr>
                                <a:rPr lang="en-US" sz="40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4000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</m:t>
                              </m:r>
                              <m:r>
                                <a:rPr lang="en-US" sz="40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US" sz="40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sz="4000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e>
                          </m:d>
                        </m:sub>
                      </m:sSub>
                      <m:sSup>
                        <m:sSupPr>
                          <m:ctrlPr>
                            <a:rPr lang="en-US" sz="40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40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40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000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𝑉</m:t>
                                  </m:r>
                                </m:e>
                                <m:sub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40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4000" i="1">
                                          <a:solidFill>
                                            <a:schemeClr val="accent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𝑛</m:t>
                                      </m:r>
                                      <m:r>
                                        <a:rPr lang="en-US" sz="40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×</m:t>
                                      </m:r>
                                      <m:r>
                                        <a:rPr lang="en-US" sz="4000" i="1">
                                          <a:solidFill>
                                            <a:schemeClr val="accent1"/>
                                          </a:solidFill>
                                          <a:latin typeface="Cambria Math" charset="0"/>
                                        </a:rPr>
                                        <m:t> </m:t>
                                      </m:r>
                                      <m:r>
                                        <a:rPr lang="en-US" sz="40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4000" i="1">
                              <a:solidFill>
                                <a:schemeClr val="accent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4000" dirty="0">
                  <a:solidFill>
                    <a:schemeClr val="accent1"/>
                  </a:solidFill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31E1562-113F-8643-B826-6C58DD3082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3250" y="1127105"/>
                <a:ext cx="7483908" cy="825482"/>
              </a:xfrm>
              <a:prstGeom prst="rect">
                <a:avLst/>
              </a:prstGeom>
              <a:blipFill>
                <a:blip r:embed="rId2"/>
                <a:stretch>
                  <a:fillRect l="-1015" b="-2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31E1562-113F-8643-B826-6C58DD3082E4}"/>
                  </a:ext>
                </a:extLst>
              </p:cNvPr>
              <p:cNvSpPr txBox="1"/>
              <p:nvPr/>
            </p:nvSpPr>
            <p:spPr>
              <a:xfrm>
                <a:off x="3768632" y="2275810"/>
                <a:ext cx="2258823" cy="6231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 smtClean="0">
                          <a:solidFill>
                            <a:schemeClr val="accent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1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𝒖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𝜎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sSubSup>
                        <m:sSubSupPr>
                          <m:ctrlP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4000" b="1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𝒗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  <m:sup>
                          <m: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bSup>
                    </m:oMath>
                  </m:oMathPara>
                </a14:m>
                <a:endParaRPr lang="en-US" sz="4000" dirty="0">
                  <a:solidFill>
                    <a:schemeClr val="accent1"/>
                  </a:solidFill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31E1562-113F-8643-B826-6C58DD3082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8632" y="2275810"/>
                <a:ext cx="2258823" cy="623119"/>
              </a:xfrm>
              <a:prstGeom prst="rect">
                <a:avLst/>
              </a:prstGeom>
              <a:blipFill>
                <a:blip r:embed="rId3"/>
                <a:stretch>
                  <a:fillRect l="-1676" r="-559" b="-1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4468034" y="3246001"/>
                <a:ext cx="48866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charset="0"/>
                            </a:rPr>
                            <m:t>𝒖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8034" y="3246001"/>
                <a:ext cx="48866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5336980" y="3246001"/>
                <a:ext cx="45845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𝜎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6980" y="3246001"/>
                <a:ext cx="458459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6465712" y="3242667"/>
                <a:ext cx="494238" cy="3726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>
                              <a:latin typeface="Cambria Math" charset="0"/>
                            </a:rPr>
                            <m:t>𝒗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1</m:t>
                          </m:r>
                        </m:sub>
                        <m:sup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5712" y="3242667"/>
                <a:ext cx="494238" cy="37266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/>
          <p:cNvSpPr txBox="1"/>
          <p:nvPr/>
        </p:nvSpPr>
        <p:spPr>
          <a:xfrm>
            <a:off x="3471405" y="6018293"/>
            <a:ext cx="23240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Top left singular vector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924938" y="4773792"/>
            <a:ext cx="1494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Singular value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712831" y="4520861"/>
            <a:ext cx="2501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Top right singular vector</a:t>
            </a:r>
          </a:p>
        </p:txBody>
      </p:sp>
      <p:sp>
        <p:nvSpPr>
          <p:cNvPr id="23" name="Footer Placeholder 23">
            <a:extLst>
              <a:ext uri="{FF2B5EF4-FFF2-40B4-BE49-F238E27FC236}">
                <a16:creationId xmlns:a16="http://schemas.microsoft.com/office/drawing/2014/main" id="{484D31E8-E95C-0242-AB2F-D45597F0DC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90294" y="6558484"/>
            <a:ext cx="6721826" cy="235475"/>
          </a:xfrm>
        </p:spPr>
        <p:txBody>
          <a:bodyPr/>
          <a:lstStyle/>
          <a:p>
            <a:r>
              <a:rPr lang="nn-NO" dirty="0"/>
              <a:t>J. </a:t>
            </a:r>
            <a:r>
              <a:rPr lang="nn-NO" dirty="0" err="1"/>
              <a:t>Leskovec</a:t>
            </a:r>
            <a:r>
              <a:rPr lang="nn-NO" dirty="0"/>
              <a:t>, A. </a:t>
            </a:r>
            <a:r>
              <a:rPr lang="nn-NO" dirty="0" err="1"/>
              <a:t>Rajaraman</a:t>
            </a:r>
            <a:r>
              <a:rPr lang="nn-NO" dirty="0"/>
              <a:t>, J. Ullman: Mining </a:t>
            </a:r>
            <a:r>
              <a:rPr lang="nn-NO" dirty="0" err="1"/>
              <a:t>of</a:t>
            </a:r>
            <a:r>
              <a:rPr lang="nn-NO" dirty="0"/>
              <a:t> Massive Datasets, http://</a:t>
            </a:r>
            <a:r>
              <a:rPr lang="nn-NO" dirty="0" err="1"/>
              <a:t>www.mmds.org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42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/>
      <p:bldP spid="7" grpId="0"/>
      <p:bldP spid="8" grpId="0" animBg="1"/>
      <p:bldP spid="9" grpId="0" animBg="1"/>
      <p:bldP spid="10" grpId="0" animBg="1"/>
      <p:bldP spid="11" grpId="0"/>
      <p:bldP spid="12" grpId="0" animBg="1"/>
      <p:bldP spid="16" grpId="0"/>
      <p:bldP spid="17" grpId="0"/>
      <p:bldP spid="18" grpId="0"/>
      <p:bldP spid="19" grpId="0"/>
      <p:bldP spid="20" grpId="0"/>
      <p:bldP spid="21" grpId="0"/>
      <p:bldP spid="2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Rank k Approximation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31E1562-113F-8643-B826-6C58DD3082E4}"/>
                  </a:ext>
                </a:extLst>
              </p:cNvPr>
              <p:cNvSpPr txBox="1"/>
              <p:nvPr/>
            </p:nvSpPr>
            <p:spPr>
              <a:xfrm>
                <a:off x="838200" y="1482016"/>
                <a:ext cx="10319941" cy="8254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4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d>
                          <m:dPr>
                            <m:begChr m:val="["/>
                            <m:endChr m:val="]"/>
                            <m:ctrlPr>
                              <a:rPr lang="en-US" sz="4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4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sz="4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 × </m:t>
                            </m:r>
                            <m:r>
                              <a:rPr lang="en-US" sz="4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sub>
                    </m:sSub>
                    <m:r>
                      <a:rPr lang="en-US" sz="4000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≈</m:t>
                    </m:r>
                    <m:sSub>
                      <m:sSubPr>
                        <m:ctrlPr>
                          <a:rPr lang="en-US" sz="4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𝑈</m:t>
                        </m:r>
                      </m:e>
                      <m:sub>
                        <m:d>
                          <m:dPr>
                            <m:begChr m:val="["/>
                            <m:endChr m:val="]"/>
                            <m:ctrlPr>
                              <a:rPr lang="en-US" sz="4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40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sz="40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 × </m:t>
                            </m:r>
                            <m:r>
                              <a:rPr lang="en-US" sz="4000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𝑘</m:t>
                            </m:r>
                          </m:e>
                        </m:d>
                      </m:sub>
                    </m:sSub>
                    <m:sSub>
                      <m:sSubPr>
                        <m:ctrlPr>
                          <a:rPr lang="en-US" sz="4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40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Σ</m:t>
                        </m:r>
                      </m:e>
                      <m:sub>
                        <m:d>
                          <m:dPr>
                            <m:begChr m:val="["/>
                            <m:endChr m:val="]"/>
                            <m:ctrlPr>
                              <a:rPr lang="en-US" sz="4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lang="en-US" sz="4000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𝑘</m:t>
                            </m:r>
                            <m:r>
                              <a:rPr lang="en-US" sz="40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×</m:t>
                            </m:r>
                            <m:r>
                              <a:rPr lang="en-US" sz="40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 </m:t>
                            </m:r>
                            <m:r>
                              <a:rPr lang="en-US" sz="4000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𝑘</m:t>
                            </m:r>
                          </m:e>
                        </m:d>
                      </m:sub>
                    </m:sSub>
                    <m:sSup>
                      <m:sSupPr>
                        <m:ctrlPr>
                          <a:rPr lang="en-US" sz="4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4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40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40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𝑉</m:t>
                                </m:r>
                              </m:e>
                              <m:sub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40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4000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sz="40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×</m:t>
                                    </m:r>
                                    <m:r>
                                      <a:rPr lang="en-US" sz="4000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 </m:t>
                                    </m:r>
                                    <m:r>
                                      <a:rPr lang="en-US" sz="40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charset="0"/>
                                      </a:rPr>
                                      <m:t>𝑘</m:t>
                                    </m:r>
                                  </m:e>
                                </m:d>
                              </m:sub>
                            </m:sSub>
                          </m:e>
                        </m:d>
                      </m:e>
                      <m:sup>
                        <m:r>
                          <a:rPr lang="en-US" sz="40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𝑇</m:t>
                        </m:r>
                      </m:sup>
                    </m:sSup>
                    <m:r>
                      <a:rPr lang="en-US" sz="4000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4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naryPr>
                      <m:sub>
                        <m:r>
                          <a:rPr lang="en-US" sz="40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4000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4000" b="1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𝒖</m:t>
                            </m:r>
                          </m:e>
                          <m:sub>
                            <m:r>
                              <a:rPr lang="en-US" sz="4000" b="1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𝒊</m:t>
                            </m:r>
                          </m:sub>
                        </m:sSub>
                        <m:sSub>
                          <m:sSubPr>
                            <m:ctrlPr>
                              <a:rPr lang="en-US" sz="4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40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40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</m:sub>
                        </m:sSub>
                        <m:sSubSup>
                          <m:sSubSupPr>
                            <m:ctrlPr>
                              <a:rPr lang="en-US" sz="4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SupPr>
                          <m:e>
                            <m:r>
                              <a:rPr lang="en-US" sz="4000" b="1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US" sz="40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sz="40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𝑇</m:t>
                            </m:r>
                          </m:sup>
                        </m:sSubSup>
                      </m:e>
                    </m:nary>
                  </m:oMath>
                </a14:m>
                <a:r>
                  <a:rPr lang="en-US" sz="4000" dirty="0">
                    <a:solidFill>
                      <a:schemeClr val="accent1"/>
                    </a:solidFill>
                    <a:ea typeface="Cambria Math" charset="0"/>
                    <a:cs typeface="Cambria Math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31E1562-113F-8643-B826-6C58DD3082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482016"/>
                <a:ext cx="10319941" cy="825482"/>
              </a:xfrm>
              <a:prstGeom prst="rect">
                <a:avLst/>
              </a:prstGeom>
              <a:blipFill>
                <a:blip r:embed="rId2"/>
                <a:stretch>
                  <a:fillRect l="-1722" t="-103030" b="-1803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31E1562-113F-8643-B826-6C58DD3082E4}"/>
                  </a:ext>
                </a:extLst>
              </p:cNvPr>
              <p:cNvSpPr txBox="1"/>
              <p:nvPr/>
            </p:nvSpPr>
            <p:spPr>
              <a:xfrm>
                <a:off x="3775464" y="2696980"/>
                <a:ext cx="227626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40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sz="4000" dirty="0">
                    <a:ea typeface="Cambria Math" charset="0"/>
                    <a:cs typeface="Cambria Math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B31E1562-113F-8643-B826-6C58DD3082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5464" y="2696980"/>
                <a:ext cx="227626" cy="61555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2"/>
          <p:cNvSpPr>
            <a:spLocks noChangeArrowheads="1"/>
          </p:cNvSpPr>
          <p:nvPr/>
        </p:nvSpPr>
        <p:spPr bwMode="auto">
          <a:xfrm>
            <a:off x="3952595" y="3498982"/>
            <a:ext cx="328612" cy="320675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7" name="AutoShape 5"/>
          <p:cNvSpPr>
            <a:spLocks noChangeArrowheads="1"/>
          </p:cNvSpPr>
          <p:nvPr/>
        </p:nvSpPr>
        <p:spPr bwMode="auto">
          <a:xfrm rot="16200000">
            <a:off x="661707" y="3835532"/>
            <a:ext cx="1828800" cy="1143000"/>
          </a:xfrm>
          <a:prstGeom prst="flowChartProcess">
            <a:avLst/>
          </a:prstGeom>
          <a:solidFill>
            <a:srgbClr val="CCE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eaVert" wrap="none" anchor="ctr"/>
          <a:lstStyle/>
          <a:p>
            <a:pPr algn="ctr"/>
            <a:r>
              <a:rPr kumimoji="0" lang="en-US" sz="2400" b="1" dirty="0">
                <a:latin typeface="Sylfaen" pitchFamily="18" charset="0"/>
              </a:rPr>
              <a:t>A</a:t>
            </a:r>
            <a:endParaRPr kumimoji="0" lang="en-US" sz="2400" b="1" baseline="30000" dirty="0">
              <a:latin typeface="Sylfaen" pitchFamily="18" charset="0"/>
            </a:endParaRPr>
          </a:p>
        </p:txBody>
      </p:sp>
      <p:sp>
        <p:nvSpPr>
          <p:cNvPr id="18" name="AutoShape 6"/>
          <p:cNvSpPr>
            <a:spLocks/>
          </p:cNvSpPr>
          <p:nvPr/>
        </p:nvSpPr>
        <p:spPr bwMode="auto">
          <a:xfrm>
            <a:off x="804582" y="3492632"/>
            <a:ext cx="152400" cy="1752600"/>
          </a:xfrm>
          <a:prstGeom prst="leftBrace">
            <a:avLst>
              <a:gd name="adj1" fmla="val 95833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9" name="Text Box 7"/>
          <p:cNvSpPr txBox="1">
            <a:spLocks noChangeArrowheads="1"/>
          </p:cNvSpPr>
          <p:nvPr/>
        </p:nvSpPr>
        <p:spPr bwMode="auto">
          <a:xfrm>
            <a:off x="461682" y="4159382"/>
            <a:ext cx="39211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/>
            <a:r>
              <a:rPr kumimoji="0" lang="en-US" sz="2000" dirty="0">
                <a:latin typeface="Sylfaen" pitchFamily="18" charset="0"/>
              </a:rPr>
              <a:t>m</a:t>
            </a:r>
          </a:p>
        </p:txBody>
      </p:sp>
      <p:sp>
        <p:nvSpPr>
          <p:cNvPr id="20" name="Text Box 8"/>
          <p:cNvSpPr txBox="1">
            <a:spLocks noChangeArrowheads="1"/>
          </p:cNvSpPr>
          <p:nvPr/>
        </p:nvSpPr>
        <p:spPr bwMode="auto">
          <a:xfrm>
            <a:off x="1414182" y="2816357"/>
            <a:ext cx="32861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/>
            <a:r>
              <a:rPr kumimoji="0" lang="en-US" sz="2000">
                <a:latin typeface="Sylfaen" pitchFamily="18" charset="0"/>
              </a:rPr>
              <a:t>n</a:t>
            </a:r>
          </a:p>
        </p:txBody>
      </p:sp>
      <p:sp>
        <p:nvSpPr>
          <p:cNvPr id="21" name="AutoShape 9"/>
          <p:cNvSpPr>
            <a:spLocks/>
          </p:cNvSpPr>
          <p:nvPr/>
        </p:nvSpPr>
        <p:spPr bwMode="auto">
          <a:xfrm rot="5400000">
            <a:off x="1414182" y="2740157"/>
            <a:ext cx="304800" cy="1066800"/>
          </a:xfrm>
          <a:prstGeom prst="leftBrace">
            <a:avLst>
              <a:gd name="adj1" fmla="val 29167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2" name="Rectangle 10"/>
          <p:cNvSpPr>
            <a:spLocks noChangeArrowheads="1"/>
          </p:cNvSpPr>
          <p:nvPr/>
        </p:nvSpPr>
        <p:spPr bwMode="auto">
          <a:xfrm>
            <a:off x="3949420" y="3856169"/>
            <a:ext cx="395287" cy="5191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kumimoji="0" lang="en-US" sz="2800" b="1">
                <a:latin typeface="Sylfaen" pitchFamily="18" charset="0"/>
                <a:sym typeface="Symbol" pitchFamily="18" charset="2"/>
              </a:rPr>
              <a:t></a:t>
            </a:r>
          </a:p>
        </p:txBody>
      </p:sp>
      <p:grpSp>
        <p:nvGrpSpPr>
          <p:cNvPr id="23" name="Group 11"/>
          <p:cNvGrpSpPr>
            <a:grpSpLocks/>
          </p:cNvGrpSpPr>
          <p:nvPr/>
        </p:nvGrpSpPr>
        <p:grpSpPr bwMode="auto">
          <a:xfrm>
            <a:off x="2974695" y="3492632"/>
            <a:ext cx="468312" cy="1752600"/>
            <a:chOff x="1663" y="1551"/>
            <a:chExt cx="295" cy="1104"/>
          </a:xfrm>
        </p:grpSpPr>
        <p:sp>
          <p:nvSpPr>
            <p:cNvPr id="24" name="AutoShape 12"/>
            <p:cNvSpPr>
              <a:spLocks/>
            </p:cNvSpPr>
            <p:nvPr/>
          </p:nvSpPr>
          <p:spPr bwMode="auto">
            <a:xfrm>
              <a:off x="1862" y="1551"/>
              <a:ext cx="96" cy="1104"/>
            </a:xfrm>
            <a:prstGeom prst="leftBrace">
              <a:avLst>
                <a:gd name="adj1" fmla="val 95833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" name="Text Box 13"/>
            <p:cNvSpPr txBox="1">
              <a:spLocks noChangeArrowheads="1"/>
            </p:cNvSpPr>
            <p:nvPr/>
          </p:nvSpPr>
          <p:spPr bwMode="auto">
            <a:xfrm>
              <a:off x="1663" y="1955"/>
              <a:ext cx="247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l"/>
              <a:r>
                <a:rPr kumimoji="0" lang="en-US" sz="2000">
                  <a:latin typeface="Sylfaen" pitchFamily="18" charset="0"/>
                </a:rPr>
                <a:t>m</a:t>
              </a:r>
            </a:p>
          </p:txBody>
        </p:sp>
      </p:grpSp>
      <p:grpSp>
        <p:nvGrpSpPr>
          <p:cNvPr id="26" name="Group 14"/>
          <p:cNvGrpSpPr>
            <a:grpSpLocks/>
          </p:cNvGrpSpPr>
          <p:nvPr/>
        </p:nvGrpSpPr>
        <p:grpSpPr bwMode="auto">
          <a:xfrm>
            <a:off x="4444720" y="2794132"/>
            <a:ext cx="1066800" cy="660400"/>
            <a:chOff x="2589" y="1111"/>
            <a:chExt cx="672" cy="416"/>
          </a:xfrm>
        </p:grpSpPr>
        <p:sp>
          <p:nvSpPr>
            <p:cNvPr id="27" name="Text Box 15"/>
            <p:cNvSpPr txBox="1">
              <a:spLocks noChangeArrowheads="1"/>
            </p:cNvSpPr>
            <p:nvPr/>
          </p:nvSpPr>
          <p:spPr bwMode="auto">
            <a:xfrm>
              <a:off x="2831" y="1111"/>
              <a:ext cx="207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l"/>
              <a:r>
                <a:rPr kumimoji="0" lang="en-US" sz="2000">
                  <a:latin typeface="Sylfaen" pitchFamily="18" charset="0"/>
                </a:rPr>
                <a:t>n</a:t>
              </a:r>
            </a:p>
          </p:txBody>
        </p:sp>
        <p:sp>
          <p:nvSpPr>
            <p:cNvPr id="28" name="AutoShape 16"/>
            <p:cNvSpPr>
              <a:spLocks/>
            </p:cNvSpPr>
            <p:nvPr/>
          </p:nvSpPr>
          <p:spPr bwMode="auto">
            <a:xfrm rot="5400000">
              <a:off x="2829" y="1095"/>
              <a:ext cx="192" cy="672"/>
            </a:xfrm>
            <a:prstGeom prst="leftBrace">
              <a:avLst>
                <a:gd name="adj1" fmla="val 29167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9" name="Rectangle 17"/>
          <p:cNvSpPr>
            <a:spLocks noChangeArrowheads="1"/>
          </p:cNvSpPr>
          <p:nvPr/>
        </p:nvSpPr>
        <p:spPr bwMode="auto">
          <a:xfrm>
            <a:off x="3484282" y="5240469"/>
            <a:ext cx="439738" cy="5191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kumimoji="0" lang="en-US" sz="2800" b="1">
                <a:latin typeface="Sylfaen" pitchFamily="18" charset="0"/>
              </a:rPr>
              <a:t>U</a:t>
            </a:r>
            <a:endParaRPr kumimoji="0" lang="en-US" sz="2800" b="1" baseline="30000">
              <a:latin typeface="Sylfaen" pitchFamily="18" charset="0"/>
            </a:endParaRPr>
          </a:p>
        </p:txBody>
      </p:sp>
      <p:sp>
        <p:nvSpPr>
          <p:cNvPr id="30" name="AutoShape 18"/>
          <p:cNvSpPr>
            <a:spLocks noChangeArrowheads="1"/>
          </p:cNvSpPr>
          <p:nvPr/>
        </p:nvSpPr>
        <p:spPr bwMode="auto">
          <a:xfrm rot="16200000">
            <a:off x="2686564" y="4325275"/>
            <a:ext cx="1828800" cy="163513"/>
          </a:xfrm>
          <a:prstGeom prst="flowChartProcess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eaVert" wrap="none" anchor="ctr"/>
          <a:lstStyle/>
          <a:p>
            <a:endParaRPr kumimoji="0" lang="en-US" sz="2400" b="1" baseline="30000">
              <a:latin typeface="Sylfaen" pitchFamily="18" charset="0"/>
            </a:endParaRPr>
          </a:p>
        </p:txBody>
      </p:sp>
      <p:sp>
        <p:nvSpPr>
          <p:cNvPr id="31" name="AutoShape 19"/>
          <p:cNvSpPr>
            <a:spLocks noChangeArrowheads="1"/>
          </p:cNvSpPr>
          <p:nvPr/>
        </p:nvSpPr>
        <p:spPr bwMode="auto">
          <a:xfrm rot="16200000">
            <a:off x="3941482" y="3503744"/>
            <a:ext cx="174625" cy="161925"/>
          </a:xfrm>
          <a:prstGeom prst="flowChartProcess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eaVert" wrap="none" anchor="ctr"/>
          <a:lstStyle/>
          <a:p>
            <a:endParaRPr kumimoji="0" lang="en-US" sz="2400" b="1">
              <a:latin typeface="Symbol" pitchFamily="18" charset="2"/>
              <a:sym typeface="Symbol" pitchFamily="18" charset="2"/>
            </a:endParaRPr>
          </a:p>
        </p:txBody>
      </p:sp>
      <p:sp>
        <p:nvSpPr>
          <p:cNvPr id="32" name="Rectangle 20"/>
          <p:cNvSpPr>
            <a:spLocks noChangeArrowheads="1"/>
          </p:cNvSpPr>
          <p:nvPr/>
        </p:nvSpPr>
        <p:spPr bwMode="auto">
          <a:xfrm>
            <a:off x="4714595" y="3818069"/>
            <a:ext cx="584200" cy="5191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kumimoji="0" lang="en-US" sz="2800" b="1">
                <a:latin typeface="Sylfaen" pitchFamily="18" charset="0"/>
              </a:rPr>
              <a:t>V</a:t>
            </a:r>
            <a:r>
              <a:rPr kumimoji="0" lang="en-US" sz="2800" b="1" baseline="30000">
                <a:latin typeface="Sylfaen" pitchFamily="18" charset="0"/>
              </a:rPr>
              <a:t>T</a:t>
            </a:r>
          </a:p>
        </p:txBody>
      </p:sp>
      <p:sp>
        <p:nvSpPr>
          <p:cNvPr id="33" name="Rectangle 21"/>
          <p:cNvSpPr>
            <a:spLocks noChangeArrowheads="1"/>
          </p:cNvSpPr>
          <p:nvPr/>
        </p:nvSpPr>
        <p:spPr bwMode="auto">
          <a:xfrm>
            <a:off x="2112682" y="3848232"/>
            <a:ext cx="977900" cy="10064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kumimoji="0" lang="en-US" sz="6000" dirty="0">
                <a:latin typeface="Symbol" pitchFamily="18" charset="2"/>
                <a:sym typeface="Symbol" pitchFamily="18" charset="2"/>
              </a:rPr>
              <a:t></a:t>
            </a:r>
            <a:r>
              <a:rPr kumimoji="0" lang="en-US" sz="4400" dirty="0">
                <a:latin typeface="Symbol" pitchFamily="18" charset="2"/>
              </a:rPr>
              <a:t> </a:t>
            </a:r>
          </a:p>
        </p:txBody>
      </p:sp>
      <p:sp>
        <p:nvSpPr>
          <p:cNvPr id="34" name="Rectangle 22"/>
          <p:cNvSpPr>
            <a:spLocks noChangeArrowheads="1"/>
          </p:cNvSpPr>
          <p:nvPr/>
        </p:nvSpPr>
        <p:spPr bwMode="auto">
          <a:xfrm>
            <a:off x="3677957" y="3489457"/>
            <a:ext cx="171450" cy="1831975"/>
          </a:xfrm>
          <a:prstGeom prst="rect">
            <a:avLst/>
          </a:prstGeom>
          <a:solidFill>
            <a:srgbClr val="99CC00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5" name="Rectangle 23"/>
          <p:cNvSpPr>
            <a:spLocks noChangeArrowheads="1"/>
          </p:cNvSpPr>
          <p:nvPr/>
        </p:nvSpPr>
        <p:spPr bwMode="auto">
          <a:xfrm>
            <a:off x="4117695" y="3668844"/>
            <a:ext cx="158750" cy="157163"/>
          </a:xfrm>
          <a:prstGeom prst="rect">
            <a:avLst/>
          </a:prstGeom>
          <a:solidFill>
            <a:srgbClr val="99CC00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6" name="AutoShape 24"/>
          <p:cNvSpPr>
            <a:spLocks noChangeArrowheads="1"/>
          </p:cNvSpPr>
          <p:nvPr/>
        </p:nvSpPr>
        <p:spPr bwMode="auto">
          <a:xfrm>
            <a:off x="4401857" y="3510094"/>
            <a:ext cx="1149350" cy="163513"/>
          </a:xfrm>
          <a:prstGeom prst="flowChartProcess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kumimoji="0" lang="en-US" sz="2400" b="1" baseline="30000">
              <a:latin typeface="Sylfaen" pitchFamily="18" charset="0"/>
            </a:endParaRPr>
          </a:p>
        </p:txBody>
      </p:sp>
      <p:sp>
        <p:nvSpPr>
          <p:cNvPr id="37" name="Rectangle 25"/>
          <p:cNvSpPr>
            <a:spLocks noChangeArrowheads="1"/>
          </p:cNvSpPr>
          <p:nvPr/>
        </p:nvSpPr>
        <p:spPr bwMode="auto">
          <a:xfrm>
            <a:off x="4400270" y="3678369"/>
            <a:ext cx="1150937" cy="169863"/>
          </a:xfrm>
          <a:prstGeom prst="rect">
            <a:avLst/>
          </a:prstGeom>
          <a:solidFill>
            <a:srgbClr val="99CC00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8" name="AutoShape 18"/>
          <p:cNvSpPr>
            <a:spLocks noChangeArrowheads="1"/>
          </p:cNvSpPr>
          <p:nvPr/>
        </p:nvSpPr>
        <p:spPr bwMode="auto">
          <a:xfrm rot="16200000">
            <a:off x="6091379" y="4407825"/>
            <a:ext cx="1828800" cy="163513"/>
          </a:xfrm>
          <a:prstGeom prst="flowChartProcess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eaVert" wrap="none" anchor="ctr"/>
          <a:lstStyle/>
          <a:p>
            <a:endParaRPr kumimoji="0" lang="en-US" sz="2400" b="1" baseline="30000">
              <a:latin typeface="Sylfaen" pitchFamily="18" charset="0"/>
            </a:endParaRPr>
          </a:p>
        </p:txBody>
      </p:sp>
      <p:sp>
        <p:nvSpPr>
          <p:cNvPr id="39" name="AutoShape 19"/>
          <p:cNvSpPr>
            <a:spLocks noChangeArrowheads="1"/>
          </p:cNvSpPr>
          <p:nvPr/>
        </p:nvSpPr>
        <p:spPr bwMode="auto">
          <a:xfrm rot="16200000">
            <a:off x="7146272" y="3586294"/>
            <a:ext cx="174625" cy="161925"/>
          </a:xfrm>
          <a:prstGeom prst="flowChartProcess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eaVert" wrap="none" anchor="ctr"/>
          <a:lstStyle/>
          <a:p>
            <a:endParaRPr kumimoji="0" lang="en-US" sz="2400" b="1">
              <a:latin typeface="Symbol" pitchFamily="18" charset="2"/>
              <a:sym typeface="Symbol" pitchFamily="18" charset="2"/>
            </a:endParaRPr>
          </a:p>
        </p:txBody>
      </p:sp>
      <p:sp>
        <p:nvSpPr>
          <p:cNvPr id="40" name="Rectangle 22"/>
          <p:cNvSpPr>
            <a:spLocks noChangeArrowheads="1"/>
          </p:cNvSpPr>
          <p:nvPr/>
        </p:nvSpPr>
        <p:spPr bwMode="auto">
          <a:xfrm>
            <a:off x="9114772" y="3614869"/>
            <a:ext cx="171450" cy="1831975"/>
          </a:xfrm>
          <a:prstGeom prst="rect">
            <a:avLst/>
          </a:prstGeom>
          <a:solidFill>
            <a:srgbClr val="99CC00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1" name="Rectangle 23"/>
          <p:cNvSpPr>
            <a:spLocks noChangeArrowheads="1"/>
          </p:cNvSpPr>
          <p:nvPr/>
        </p:nvSpPr>
        <p:spPr bwMode="auto">
          <a:xfrm>
            <a:off x="9362422" y="3614869"/>
            <a:ext cx="158750" cy="157163"/>
          </a:xfrm>
          <a:prstGeom prst="rect">
            <a:avLst/>
          </a:prstGeom>
          <a:solidFill>
            <a:srgbClr val="99CC00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2" name="AutoShape 24"/>
          <p:cNvSpPr>
            <a:spLocks noChangeArrowheads="1"/>
          </p:cNvSpPr>
          <p:nvPr/>
        </p:nvSpPr>
        <p:spPr bwMode="auto">
          <a:xfrm>
            <a:off x="7457422" y="3592644"/>
            <a:ext cx="1149350" cy="163513"/>
          </a:xfrm>
          <a:prstGeom prst="flowChartProcess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kumimoji="0" lang="en-US" sz="2400" b="1" baseline="30000">
              <a:latin typeface="Sylfaen" pitchFamily="18" charset="0"/>
            </a:endParaRPr>
          </a:p>
        </p:txBody>
      </p:sp>
      <p:sp>
        <p:nvSpPr>
          <p:cNvPr id="43" name="Rectangle 25"/>
          <p:cNvSpPr>
            <a:spLocks noChangeArrowheads="1"/>
          </p:cNvSpPr>
          <p:nvPr/>
        </p:nvSpPr>
        <p:spPr bwMode="auto">
          <a:xfrm>
            <a:off x="9667222" y="3614869"/>
            <a:ext cx="1150938" cy="169863"/>
          </a:xfrm>
          <a:prstGeom prst="rect">
            <a:avLst/>
          </a:prstGeom>
          <a:solidFill>
            <a:srgbClr val="99CC00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4" name="Text Box 26"/>
          <p:cNvSpPr txBox="1">
            <a:spLocks noChangeArrowheads="1"/>
          </p:cNvSpPr>
          <p:nvPr/>
        </p:nvSpPr>
        <p:spPr bwMode="auto">
          <a:xfrm>
            <a:off x="8681385" y="4129219"/>
            <a:ext cx="452437" cy="7620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kumimoji="0" lang="en-US" sz="4400">
                <a:latin typeface="Comic Sans MS" pitchFamily="66" charset="0"/>
              </a:rPr>
              <a:t>+</a:t>
            </a:r>
          </a:p>
        </p:txBody>
      </p:sp>
      <p:sp>
        <p:nvSpPr>
          <p:cNvPr id="47" name="Rectangle 21"/>
          <p:cNvSpPr>
            <a:spLocks noChangeArrowheads="1"/>
          </p:cNvSpPr>
          <p:nvPr/>
        </p:nvSpPr>
        <p:spPr bwMode="auto">
          <a:xfrm>
            <a:off x="5801099" y="3784732"/>
            <a:ext cx="977900" cy="10064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kumimoji="0" lang="en-US" sz="6000" dirty="0">
                <a:latin typeface="Symbol" pitchFamily="18" charset="2"/>
                <a:sym typeface="Symbol" pitchFamily="18" charset="2"/>
              </a:rPr>
              <a:t>=</a:t>
            </a:r>
            <a:endParaRPr kumimoji="0" lang="en-US" sz="4400" dirty="0">
              <a:latin typeface="Symbol" pitchFamily="18" charset="2"/>
            </a:endParaRPr>
          </a:p>
        </p:txBody>
      </p:sp>
      <p:sp>
        <p:nvSpPr>
          <p:cNvPr id="48" name="Footer Placeholder 23"/>
          <p:cNvSpPr>
            <a:spLocks noGrp="1"/>
          </p:cNvSpPr>
          <p:nvPr>
            <p:ph type="ftr" sz="quarter" idx="11"/>
          </p:nvPr>
        </p:nvSpPr>
        <p:spPr>
          <a:xfrm>
            <a:off x="2190294" y="6558484"/>
            <a:ext cx="6721826" cy="235475"/>
          </a:xfrm>
        </p:spPr>
        <p:txBody>
          <a:bodyPr/>
          <a:lstStyle/>
          <a:p>
            <a:r>
              <a:rPr lang="nn-NO" dirty="0"/>
              <a:t>J. </a:t>
            </a:r>
            <a:r>
              <a:rPr lang="nn-NO" dirty="0" err="1"/>
              <a:t>Leskovec</a:t>
            </a:r>
            <a:r>
              <a:rPr lang="nn-NO" dirty="0"/>
              <a:t>, A. </a:t>
            </a:r>
            <a:r>
              <a:rPr lang="nn-NO" dirty="0" err="1"/>
              <a:t>Rajaraman</a:t>
            </a:r>
            <a:r>
              <a:rPr lang="nn-NO" dirty="0"/>
              <a:t>, J. Ullman: Mining </a:t>
            </a:r>
            <a:r>
              <a:rPr lang="nn-NO" dirty="0" err="1"/>
              <a:t>of</a:t>
            </a:r>
            <a:r>
              <a:rPr lang="nn-NO" dirty="0"/>
              <a:t> Massive Datasets, http://</a:t>
            </a:r>
            <a:r>
              <a:rPr lang="nn-NO" dirty="0" err="1"/>
              <a:t>www.mmds.org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 48"/>
              <p:cNvSpPr/>
              <p:nvPr/>
            </p:nvSpPr>
            <p:spPr>
              <a:xfrm>
                <a:off x="6663962" y="3121157"/>
                <a:ext cx="48866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charset="0"/>
                            </a:rPr>
                            <m:t>𝒖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9" name="Rectangle 4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3962" y="3121157"/>
                <a:ext cx="488660" cy="36933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/>
              <p:cNvSpPr/>
              <p:nvPr/>
            </p:nvSpPr>
            <p:spPr>
              <a:xfrm>
                <a:off x="7004354" y="3108654"/>
                <a:ext cx="45845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𝜎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0" name="Rectangle 4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4354" y="3108654"/>
                <a:ext cx="458459" cy="36933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Rectangle 50"/>
              <p:cNvSpPr/>
              <p:nvPr/>
            </p:nvSpPr>
            <p:spPr>
              <a:xfrm>
                <a:off x="7498664" y="3092953"/>
                <a:ext cx="494238" cy="3726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>
                              <a:latin typeface="Cambria Math" charset="0"/>
                            </a:rPr>
                            <m:t>𝒗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1</m:t>
                          </m:r>
                        </m:sub>
                        <m:sup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1" name="Rectangle 5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8664" y="3092953"/>
                <a:ext cx="494238" cy="372666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ctangle 51"/>
              <p:cNvSpPr/>
              <p:nvPr/>
            </p:nvSpPr>
            <p:spPr>
              <a:xfrm>
                <a:off x="8946054" y="3127446"/>
                <a:ext cx="49398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charset="0"/>
                            </a:rPr>
                            <m:t>𝒖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2" name="Rectangle 5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6054" y="3127446"/>
                <a:ext cx="493981" cy="369332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Rectangle 52"/>
              <p:cNvSpPr/>
              <p:nvPr/>
            </p:nvSpPr>
            <p:spPr>
              <a:xfrm>
                <a:off x="9286446" y="3114943"/>
                <a:ext cx="46378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3" name="Rectangle 5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86446" y="3114943"/>
                <a:ext cx="463781" cy="369332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Rectangle 53"/>
              <p:cNvSpPr/>
              <p:nvPr/>
            </p:nvSpPr>
            <p:spPr>
              <a:xfrm>
                <a:off x="9780756" y="3099242"/>
                <a:ext cx="494238" cy="3731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>
                              <a:latin typeface="Cambria Math" charset="0"/>
                            </a:rPr>
                            <m:t>𝒗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  <m:sup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4" name="Rectangle 5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80756" y="3099242"/>
                <a:ext cx="494238" cy="373179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75DAB216-FE01-E549-AC9B-0B27DCDF3FFC}"/>
              </a:ext>
            </a:extLst>
          </p:cNvPr>
          <p:cNvSpPr/>
          <p:nvPr/>
        </p:nvSpPr>
        <p:spPr>
          <a:xfrm>
            <a:off x="8343974" y="928641"/>
            <a:ext cx="3227070" cy="17825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2012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4" grpId="0" animBg="1"/>
      <p:bldP spid="22" grpId="0"/>
      <p:bldP spid="29" grpId="0"/>
      <p:bldP spid="30" grpId="0" animBg="1"/>
      <p:bldP spid="31" grpId="0" animBg="1"/>
      <p:bldP spid="32" grpId="0"/>
      <p:bldP spid="33" grpId="0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/>
      <p:bldP spid="47" grpId="0"/>
      <p:bldP spid="49" grpId="0"/>
      <p:bldP spid="50" grpId="0"/>
      <p:bldP spid="51" grpId="0"/>
      <p:bldP spid="52" grpId="0"/>
      <p:bldP spid="53" grpId="0"/>
      <p:bldP spid="5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Rank k Approximation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31E1562-113F-8643-B826-6C58DD3082E4}"/>
                  </a:ext>
                </a:extLst>
              </p:cNvPr>
              <p:cNvSpPr txBox="1"/>
              <p:nvPr/>
            </p:nvSpPr>
            <p:spPr>
              <a:xfrm>
                <a:off x="838200" y="1482016"/>
                <a:ext cx="10319941" cy="8254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4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d>
                          <m:dPr>
                            <m:begChr m:val="["/>
                            <m:endChr m:val="]"/>
                            <m:ctrlPr>
                              <a:rPr lang="en-US" sz="4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4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sz="4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 × </m:t>
                            </m:r>
                            <m:r>
                              <a:rPr lang="en-US" sz="4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sub>
                    </m:sSub>
                    <m:r>
                      <a:rPr lang="en-US" sz="4000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≈</m:t>
                    </m:r>
                    <m:sSub>
                      <m:sSubPr>
                        <m:ctrlPr>
                          <a:rPr lang="en-US" sz="4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𝑈</m:t>
                        </m:r>
                      </m:e>
                      <m:sub>
                        <m:d>
                          <m:dPr>
                            <m:begChr m:val="["/>
                            <m:endChr m:val="]"/>
                            <m:ctrlPr>
                              <a:rPr lang="en-US" sz="4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40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sz="40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 × </m:t>
                            </m:r>
                            <m:r>
                              <a:rPr lang="en-US" sz="40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𝑘</m:t>
                            </m:r>
                          </m:e>
                        </m:d>
                      </m:sub>
                    </m:sSub>
                    <m:sSub>
                      <m:sSubPr>
                        <m:ctrlPr>
                          <a:rPr lang="en-US" sz="4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40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Σ</m:t>
                        </m:r>
                      </m:e>
                      <m:sub>
                        <m:d>
                          <m:dPr>
                            <m:begChr m:val="["/>
                            <m:endChr m:val="]"/>
                            <m:ctrlPr>
                              <a:rPr lang="en-US" sz="4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lang="en-US" sz="4000" i="1">
                                <a:solidFill>
                                  <a:srgbClr val="C0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𝑘</m:t>
                            </m:r>
                            <m:r>
                              <a:rPr lang="en-US" sz="4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×</m:t>
                            </m:r>
                            <m:r>
                              <a:rPr lang="en-US" sz="40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 </m:t>
                            </m:r>
                            <m:r>
                              <a:rPr lang="en-US" sz="40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𝑘</m:t>
                            </m:r>
                          </m:e>
                        </m:d>
                      </m:sub>
                    </m:sSub>
                    <m:sSup>
                      <m:sSupPr>
                        <m:ctrlPr>
                          <a:rPr lang="en-US" sz="4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4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40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40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𝑉</m:t>
                                </m:r>
                              </m:e>
                              <m:sub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40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4000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sz="40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×</m:t>
                                    </m:r>
                                    <m:r>
                                      <a:rPr lang="en-US" sz="4000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 </m:t>
                                    </m:r>
                                    <m:r>
                                      <a:rPr lang="en-US" sz="4000" i="1">
                                        <a:solidFill>
                                          <a:srgbClr val="C00000"/>
                                        </a:solidFill>
                                        <a:latin typeface="Cambria Math" charset="0"/>
                                      </a:rPr>
                                      <m:t>𝑘</m:t>
                                    </m:r>
                                  </m:e>
                                </m:d>
                              </m:sub>
                            </m:sSub>
                          </m:e>
                        </m:d>
                      </m:e>
                      <m:sup>
                        <m:r>
                          <a:rPr lang="en-US" sz="40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𝑇</m:t>
                        </m:r>
                      </m:sup>
                    </m:sSup>
                    <m:r>
                      <a:rPr lang="en-US" sz="4000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4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naryPr>
                      <m:sub>
                        <m:r>
                          <a:rPr lang="en-US" sz="40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4000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4000" b="1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𝒖</m:t>
                            </m:r>
                          </m:e>
                          <m:sub>
                            <m:r>
                              <a:rPr lang="en-US" sz="4000" b="1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𝒊</m:t>
                            </m:r>
                          </m:sub>
                        </m:sSub>
                        <m:sSub>
                          <m:sSubPr>
                            <m:ctrlPr>
                              <a:rPr lang="en-US" sz="4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40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40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</m:sub>
                        </m:sSub>
                        <m:sSubSup>
                          <m:sSubSupPr>
                            <m:ctrlPr>
                              <a:rPr lang="en-US" sz="4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SupPr>
                          <m:e>
                            <m:r>
                              <a:rPr lang="en-US" sz="4000" b="1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US" sz="40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sz="40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𝑇</m:t>
                            </m:r>
                          </m:sup>
                        </m:sSubSup>
                      </m:e>
                    </m:nary>
                  </m:oMath>
                </a14:m>
                <a:r>
                  <a:rPr lang="en-US" sz="4000" dirty="0">
                    <a:solidFill>
                      <a:schemeClr val="accent1"/>
                    </a:solidFill>
                    <a:ea typeface="Cambria Math" charset="0"/>
                    <a:cs typeface="Cambria Math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31E1562-113F-8643-B826-6C58DD3082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482016"/>
                <a:ext cx="10319941" cy="825482"/>
              </a:xfrm>
              <a:prstGeom prst="rect">
                <a:avLst/>
              </a:prstGeom>
              <a:blipFill>
                <a:blip r:embed="rId2"/>
                <a:stretch>
                  <a:fillRect l="-1722" t="-103030" b="-1803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31E1562-113F-8643-B826-6C58DD3082E4}"/>
                  </a:ext>
                </a:extLst>
              </p:cNvPr>
              <p:cNvSpPr txBox="1"/>
              <p:nvPr/>
            </p:nvSpPr>
            <p:spPr>
              <a:xfrm>
                <a:off x="3775464" y="2696980"/>
                <a:ext cx="227626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40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sz="4000" dirty="0">
                    <a:ea typeface="Cambria Math" charset="0"/>
                    <a:cs typeface="Cambria Math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B31E1562-113F-8643-B826-6C58DD3082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5464" y="2696980"/>
                <a:ext cx="227626" cy="61555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2"/>
          <p:cNvSpPr>
            <a:spLocks noChangeArrowheads="1"/>
          </p:cNvSpPr>
          <p:nvPr/>
        </p:nvSpPr>
        <p:spPr bwMode="auto">
          <a:xfrm>
            <a:off x="3952595" y="3498982"/>
            <a:ext cx="328612" cy="320675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7" name="AutoShape 5"/>
          <p:cNvSpPr>
            <a:spLocks noChangeArrowheads="1"/>
          </p:cNvSpPr>
          <p:nvPr/>
        </p:nvSpPr>
        <p:spPr bwMode="auto">
          <a:xfrm rot="16200000">
            <a:off x="661707" y="3835532"/>
            <a:ext cx="1828800" cy="1143000"/>
          </a:xfrm>
          <a:prstGeom prst="flowChartProcess">
            <a:avLst/>
          </a:prstGeom>
          <a:solidFill>
            <a:srgbClr val="CCE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eaVert" wrap="none" anchor="ctr"/>
          <a:lstStyle/>
          <a:p>
            <a:pPr algn="ctr"/>
            <a:r>
              <a:rPr kumimoji="0" lang="en-US" sz="2400" b="1" dirty="0">
                <a:latin typeface="Sylfaen" pitchFamily="18" charset="0"/>
              </a:rPr>
              <a:t>A</a:t>
            </a:r>
            <a:endParaRPr kumimoji="0" lang="en-US" sz="2400" b="1" baseline="30000" dirty="0">
              <a:latin typeface="Sylfaen" pitchFamily="18" charset="0"/>
            </a:endParaRPr>
          </a:p>
        </p:txBody>
      </p:sp>
      <p:sp>
        <p:nvSpPr>
          <p:cNvPr id="18" name="AutoShape 6"/>
          <p:cNvSpPr>
            <a:spLocks/>
          </p:cNvSpPr>
          <p:nvPr/>
        </p:nvSpPr>
        <p:spPr bwMode="auto">
          <a:xfrm>
            <a:off x="804582" y="3492632"/>
            <a:ext cx="152400" cy="1752600"/>
          </a:xfrm>
          <a:prstGeom prst="leftBrace">
            <a:avLst>
              <a:gd name="adj1" fmla="val 95833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9" name="Text Box 7"/>
          <p:cNvSpPr txBox="1">
            <a:spLocks noChangeArrowheads="1"/>
          </p:cNvSpPr>
          <p:nvPr/>
        </p:nvSpPr>
        <p:spPr bwMode="auto">
          <a:xfrm>
            <a:off x="461682" y="4159382"/>
            <a:ext cx="39211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/>
            <a:r>
              <a:rPr kumimoji="0" lang="en-US" sz="2000" dirty="0">
                <a:latin typeface="Sylfaen" pitchFamily="18" charset="0"/>
              </a:rPr>
              <a:t>m</a:t>
            </a:r>
          </a:p>
        </p:txBody>
      </p:sp>
      <p:sp>
        <p:nvSpPr>
          <p:cNvPr id="20" name="Text Box 8"/>
          <p:cNvSpPr txBox="1">
            <a:spLocks noChangeArrowheads="1"/>
          </p:cNvSpPr>
          <p:nvPr/>
        </p:nvSpPr>
        <p:spPr bwMode="auto">
          <a:xfrm>
            <a:off x="1414182" y="2816357"/>
            <a:ext cx="32861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/>
            <a:r>
              <a:rPr kumimoji="0" lang="en-US" sz="2000">
                <a:latin typeface="Sylfaen" pitchFamily="18" charset="0"/>
              </a:rPr>
              <a:t>n</a:t>
            </a:r>
          </a:p>
        </p:txBody>
      </p:sp>
      <p:sp>
        <p:nvSpPr>
          <p:cNvPr id="21" name="AutoShape 9"/>
          <p:cNvSpPr>
            <a:spLocks/>
          </p:cNvSpPr>
          <p:nvPr/>
        </p:nvSpPr>
        <p:spPr bwMode="auto">
          <a:xfrm rot="5400000">
            <a:off x="1414182" y="2740157"/>
            <a:ext cx="304800" cy="1066800"/>
          </a:xfrm>
          <a:prstGeom prst="leftBrace">
            <a:avLst>
              <a:gd name="adj1" fmla="val 29167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2" name="Rectangle 10"/>
          <p:cNvSpPr>
            <a:spLocks noChangeArrowheads="1"/>
          </p:cNvSpPr>
          <p:nvPr/>
        </p:nvSpPr>
        <p:spPr bwMode="auto">
          <a:xfrm>
            <a:off x="3949420" y="3856169"/>
            <a:ext cx="395287" cy="5191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kumimoji="0" lang="en-US" sz="2800" b="1">
                <a:latin typeface="Sylfaen" pitchFamily="18" charset="0"/>
                <a:sym typeface="Symbol" pitchFamily="18" charset="2"/>
              </a:rPr>
              <a:t></a:t>
            </a:r>
          </a:p>
        </p:txBody>
      </p:sp>
      <p:grpSp>
        <p:nvGrpSpPr>
          <p:cNvPr id="23" name="Group 11"/>
          <p:cNvGrpSpPr>
            <a:grpSpLocks/>
          </p:cNvGrpSpPr>
          <p:nvPr/>
        </p:nvGrpSpPr>
        <p:grpSpPr bwMode="auto">
          <a:xfrm>
            <a:off x="2974695" y="3492632"/>
            <a:ext cx="468312" cy="1752600"/>
            <a:chOff x="1663" y="1551"/>
            <a:chExt cx="295" cy="1104"/>
          </a:xfrm>
        </p:grpSpPr>
        <p:sp>
          <p:nvSpPr>
            <p:cNvPr id="24" name="AutoShape 12"/>
            <p:cNvSpPr>
              <a:spLocks/>
            </p:cNvSpPr>
            <p:nvPr/>
          </p:nvSpPr>
          <p:spPr bwMode="auto">
            <a:xfrm>
              <a:off x="1862" y="1551"/>
              <a:ext cx="96" cy="1104"/>
            </a:xfrm>
            <a:prstGeom prst="leftBrace">
              <a:avLst>
                <a:gd name="adj1" fmla="val 95833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" name="Text Box 13"/>
            <p:cNvSpPr txBox="1">
              <a:spLocks noChangeArrowheads="1"/>
            </p:cNvSpPr>
            <p:nvPr/>
          </p:nvSpPr>
          <p:spPr bwMode="auto">
            <a:xfrm>
              <a:off x="1663" y="1955"/>
              <a:ext cx="247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l"/>
              <a:r>
                <a:rPr kumimoji="0" lang="en-US" sz="2000">
                  <a:latin typeface="Sylfaen" pitchFamily="18" charset="0"/>
                </a:rPr>
                <a:t>m</a:t>
              </a:r>
            </a:p>
          </p:txBody>
        </p:sp>
      </p:grpSp>
      <p:grpSp>
        <p:nvGrpSpPr>
          <p:cNvPr id="26" name="Group 14"/>
          <p:cNvGrpSpPr>
            <a:grpSpLocks/>
          </p:cNvGrpSpPr>
          <p:nvPr/>
        </p:nvGrpSpPr>
        <p:grpSpPr bwMode="auto">
          <a:xfrm>
            <a:off x="4444720" y="2794132"/>
            <a:ext cx="1066800" cy="660400"/>
            <a:chOff x="2589" y="1111"/>
            <a:chExt cx="672" cy="416"/>
          </a:xfrm>
        </p:grpSpPr>
        <p:sp>
          <p:nvSpPr>
            <p:cNvPr id="27" name="Text Box 15"/>
            <p:cNvSpPr txBox="1">
              <a:spLocks noChangeArrowheads="1"/>
            </p:cNvSpPr>
            <p:nvPr/>
          </p:nvSpPr>
          <p:spPr bwMode="auto">
            <a:xfrm>
              <a:off x="2831" y="1111"/>
              <a:ext cx="207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l"/>
              <a:r>
                <a:rPr kumimoji="0" lang="en-US" sz="2000">
                  <a:latin typeface="Sylfaen" pitchFamily="18" charset="0"/>
                </a:rPr>
                <a:t>n</a:t>
              </a:r>
            </a:p>
          </p:txBody>
        </p:sp>
        <p:sp>
          <p:nvSpPr>
            <p:cNvPr id="28" name="AutoShape 16"/>
            <p:cNvSpPr>
              <a:spLocks/>
            </p:cNvSpPr>
            <p:nvPr/>
          </p:nvSpPr>
          <p:spPr bwMode="auto">
            <a:xfrm rot="5400000">
              <a:off x="2829" y="1095"/>
              <a:ext cx="192" cy="672"/>
            </a:xfrm>
            <a:prstGeom prst="leftBrace">
              <a:avLst>
                <a:gd name="adj1" fmla="val 29167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9" name="Rectangle 17"/>
          <p:cNvSpPr>
            <a:spLocks noChangeArrowheads="1"/>
          </p:cNvSpPr>
          <p:nvPr/>
        </p:nvSpPr>
        <p:spPr bwMode="auto">
          <a:xfrm>
            <a:off x="3484282" y="5240469"/>
            <a:ext cx="439738" cy="5191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kumimoji="0" lang="en-US" sz="2800" b="1">
                <a:latin typeface="Sylfaen" pitchFamily="18" charset="0"/>
              </a:rPr>
              <a:t>U</a:t>
            </a:r>
            <a:endParaRPr kumimoji="0" lang="en-US" sz="2800" b="1" baseline="30000">
              <a:latin typeface="Sylfaen" pitchFamily="18" charset="0"/>
            </a:endParaRPr>
          </a:p>
        </p:txBody>
      </p:sp>
      <p:sp>
        <p:nvSpPr>
          <p:cNvPr id="30" name="AutoShape 18"/>
          <p:cNvSpPr>
            <a:spLocks noChangeArrowheads="1"/>
          </p:cNvSpPr>
          <p:nvPr/>
        </p:nvSpPr>
        <p:spPr bwMode="auto">
          <a:xfrm rot="16200000">
            <a:off x="2686564" y="4325275"/>
            <a:ext cx="1828800" cy="163513"/>
          </a:xfrm>
          <a:prstGeom prst="flowChartProcess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eaVert" wrap="none" anchor="ctr"/>
          <a:lstStyle/>
          <a:p>
            <a:endParaRPr kumimoji="0" lang="en-US" sz="2400" b="1" baseline="30000">
              <a:latin typeface="Sylfaen" pitchFamily="18" charset="0"/>
            </a:endParaRPr>
          </a:p>
        </p:txBody>
      </p:sp>
      <p:sp>
        <p:nvSpPr>
          <p:cNvPr id="31" name="AutoShape 19"/>
          <p:cNvSpPr>
            <a:spLocks noChangeArrowheads="1"/>
          </p:cNvSpPr>
          <p:nvPr/>
        </p:nvSpPr>
        <p:spPr bwMode="auto">
          <a:xfrm rot="16200000">
            <a:off x="3941482" y="3503744"/>
            <a:ext cx="174625" cy="161925"/>
          </a:xfrm>
          <a:prstGeom prst="flowChartProcess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eaVert" wrap="none" anchor="ctr"/>
          <a:lstStyle/>
          <a:p>
            <a:endParaRPr kumimoji="0" lang="en-US" sz="2400" b="1">
              <a:latin typeface="Symbol" pitchFamily="18" charset="2"/>
              <a:sym typeface="Symbol" pitchFamily="18" charset="2"/>
            </a:endParaRPr>
          </a:p>
        </p:txBody>
      </p:sp>
      <p:sp>
        <p:nvSpPr>
          <p:cNvPr id="32" name="Rectangle 20"/>
          <p:cNvSpPr>
            <a:spLocks noChangeArrowheads="1"/>
          </p:cNvSpPr>
          <p:nvPr/>
        </p:nvSpPr>
        <p:spPr bwMode="auto">
          <a:xfrm>
            <a:off x="4714595" y="3818069"/>
            <a:ext cx="584200" cy="5191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kumimoji="0" lang="en-US" sz="2800" b="1">
                <a:latin typeface="Sylfaen" pitchFamily="18" charset="0"/>
              </a:rPr>
              <a:t>V</a:t>
            </a:r>
            <a:r>
              <a:rPr kumimoji="0" lang="en-US" sz="2800" b="1" baseline="30000">
                <a:latin typeface="Sylfaen" pitchFamily="18" charset="0"/>
              </a:rPr>
              <a:t>T</a:t>
            </a:r>
          </a:p>
        </p:txBody>
      </p:sp>
      <p:sp>
        <p:nvSpPr>
          <p:cNvPr id="33" name="Rectangle 21"/>
          <p:cNvSpPr>
            <a:spLocks noChangeArrowheads="1"/>
          </p:cNvSpPr>
          <p:nvPr/>
        </p:nvSpPr>
        <p:spPr bwMode="auto">
          <a:xfrm>
            <a:off x="2112682" y="3848232"/>
            <a:ext cx="977900" cy="10064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kumimoji="0" lang="en-US" sz="6000" dirty="0">
                <a:latin typeface="Symbol" pitchFamily="18" charset="2"/>
                <a:sym typeface="Symbol" pitchFamily="18" charset="2"/>
              </a:rPr>
              <a:t></a:t>
            </a:r>
            <a:r>
              <a:rPr kumimoji="0" lang="en-US" sz="4400" dirty="0">
                <a:latin typeface="Symbol" pitchFamily="18" charset="2"/>
              </a:rPr>
              <a:t> </a:t>
            </a:r>
          </a:p>
        </p:txBody>
      </p:sp>
      <p:sp>
        <p:nvSpPr>
          <p:cNvPr id="34" name="Rectangle 22"/>
          <p:cNvSpPr>
            <a:spLocks noChangeArrowheads="1"/>
          </p:cNvSpPr>
          <p:nvPr/>
        </p:nvSpPr>
        <p:spPr bwMode="auto">
          <a:xfrm>
            <a:off x="3677957" y="3489457"/>
            <a:ext cx="171450" cy="1831975"/>
          </a:xfrm>
          <a:prstGeom prst="rect">
            <a:avLst/>
          </a:prstGeom>
          <a:solidFill>
            <a:srgbClr val="99CC00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5" name="Rectangle 23"/>
          <p:cNvSpPr>
            <a:spLocks noChangeArrowheads="1"/>
          </p:cNvSpPr>
          <p:nvPr/>
        </p:nvSpPr>
        <p:spPr bwMode="auto">
          <a:xfrm>
            <a:off x="4117695" y="3668844"/>
            <a:ext cx="158750" cy="157163"/>
          </a:xfrm>
          <a:prstGeom prst="rect">
            <a:avLst/>
          </a:prstGeom>
          <a:solidFill>
            <a:srgbClr val="99CC00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6" name="AutoShape 24"/>
          <p:cNvSpPr>
            <a:spLocks noChangeArrowheads="1"/>
          </p:cNvSpPr>
          <p:nvPr/>
        </p:nvSpPr>
        <p:spPr bwMode="auto">
          <a:xfrm>
            <a:off x="4401857" y="3510094"/>
            <a:ext cx="1149350" cy="163513"/>
          </a:xfrm>
          <a:prstGeom prst="flowChartProcess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kumimoji="0" lang="en-US" sz="2400" b="1" baseline="30000">
              <a:latin typeface="Sylfaen" pitchFamily="18" charset="0"/>
            </a:endParaRPr>
          </a:p>
        </p:txBody>
      </p:sp>
      <p:sp>
        <p:nvSpPr>
          <p:cNvPr id="37" name="Rectangle 25"/>
          <p:cNvSpPr>
            <a:spLocks noChangeArrowheads="1"/>
          </p:cNvSpPr>
          <p:nvPr/>
        </p:nvSpPr>
        <p:spPr bwMode="auto">
          <a:xfrm>
            <a:off x="4400270" y="3678369"/>
            <a:ext cx="1150937" cy="169863"/>
          </a:xfrm>
          <a:prstGeom prst="rect">
            <a:avLst/>
          </a:prstGeom>
          <a:solidFill>
            <a:srgbClr val="99CC00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8" name="AutoShape 18"/>
          <p:cNvSpPr>
            <a:spLocks noChangeArrowheads="1"/>
          </p:cNvSpPr>
          <p:nvPr/>
        </p:nvSpPr>
        <p:spPr bwMode="auto">
          <a:xfrm rot="16200000">
            <a:off x="6091379" y="4407825"/>
            <a:ext cx="1828800" cy="163513"/>
          </a:xfrm>
          <a:prstGeom prst="flowChartProcess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eaVert" wrap="none" anchor="ctr"/>
          <a:lstStyle/>
          <a:p>
            <a:endParaRPr kumimoji="0" lang="en-US" sz="2400" b="1" baseline="30000">
              <a:latin typeface="Sylfaen" pitchFamily="18" charset="0"/>
            </a:endParaRPr>
          </a:p>
        </p:txBody>
      </p:sp>
      <p:sp>
        <p:nvSpPr>
          <p:cNvPr id="39" name="AutoShape 19"/>
          <p:cNvSpPr>
            <a:spLocks noChangeArrowheads="1"/>
          </p:cNvSpPr>
          <p:nvPr/>
        </p:nvSpPr>
        <p:spPr bwMode="auto">
          <a:xfrm rot="16200000">
            <a:off x="7146272" y="3586294"/>
            <a:ext cx="174625" cy="161925"/>
          </a:xfrm>
          <a:prstGeom prst="flowChartProcess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eaVert" wrap="none" anchor="ctr"/>
          <a:lstStyle/>
          <a:p>
            <a:endParaRPr kumimoji="0" lang="en-US" sz="2400" b="1">
              <a:latin typeface="Symbol" pitchFamily="18" charset="2"/>
              <a:sym typeface="Symbol" pitchFamily="18" charset="2"/>
            </a:endParaRPr>
          </a:p>
        </p:txBody>
      </p:sp>
      <p:sp>
        <p:nvSpPr>
          <p:cNvPr id="40" name="Rectangle 22"/>
          <p:cNvSpPr>
            <a:spLocks noChangeArrowheads="1"/>
          </p:cNvSpPr>
          <p:nvPr/>
        </p:nvSpPr>
        <p:spPr bwMode="auto">
          <a:xfrm>
            <a:off x="9114772" y="3614869"/>
            <a:ext cx="171450" cy="1831975"/>
          </a:xfrm>
          <a:prstGeom prst="rect">
            <a:avLst/>
          </a:prstGeom>
          <a:solidFill>
            <a:srgbClr val="99CC00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1" name="Rectangle 23"/>
          <p:cNvSpPr>
            <a:spLocks noChangeArrowheads="1"/>
          </p:cNvSpPr>
          <p:nvPr/>
        </p:nvSpPr>
        <p:spPr bwMode="auto">
          <a:xfrm>
            <a:off x="9362422" y="3614869"/>
            <a:ext cx="158750" cy="157163"/>
          </a:xfrm>
          <a:prstGeom prst="rect">
            <a:avLst/>
          </a:prstGeom>
          <a:solidFill>
            <a:srgbClr val="99CC00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2" name="AutoShape 24"/>
          <p:cNvSpPr>
            <a:spLocks noChangeArrowheads="1"/>
          </p:cNvSpPr>
          <p:nvPr/>
        </p:nvSpPr>
        <p:spPr bwMode="auto">
          <a:xfrm>
            <a:off x="7457422" y="3592644"/>
            <a:ext cx="1149350" cy="163513"/>
          </a:xfrm>
          <a:prstGeom prst="flowChartProcess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kumimoji="0" lang="en-US" sz="2400" b="1" baseline="30000">
              <a:latin typeface="Sylfaen" pitchFamily="18" charset="0"/>
            </a:endParaRPr>
          </a:p>
        </p:txBody>
      </p:sp>
      <p:sp>
        <p:nvSpPr>
          <p:cNvPr id="43" name="Rectangle 25"/>
          <p:cNvSpPr>
            <a:spLocks noChangeArrowheads="1"/>
          </p:cNvSpPr>
          <p:nvPr/>
        </p:nvSpPr>
        <p:spPr bwMode="auto">
          <a:xfrm>
            <a:off x="9667222" y="3614869"/>
            <a:ext cx="1150938" cy="169863"/>
          </a:xfrm>
          <a:prstGeom prst="rect">
            <a:avLst/>
          </a:prstGeom>
          <a:solidFill>
            <a:srgbClr val="99CC00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4" name="Text Box 26"/>
          <p:cNvSpPr txBox="1">
            <a:spLocks noChangeArrowheads="1"/>
          </p:cNvSpPr>
          <p:nvPr/>
        </p:nvSpPr>
        <p:spPr bwMode="auto">
          <a:xfrm>
            <a:off x="8681385" y="4129219"/>
            <a:ext cx="452437" cy="7620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kumimoji="0" lang="en-US" sz="4400">
                <a:latin typeface="Comic Sans MS" pitchFamily="66" charset="0"/>
              </a:rPr>
              <a:t>+</a:t>
            </a:r>
          </a:p>
        </p:txBody>
      </p:sp>
      <p:sp>
        <p:nvSpPr>
          <p:cNvPr id="47" name="Rectangle 21"/>
          <p:cNvSpPr>
            <a:spLocks noChangeArrowheads="1"/>
          </p:cNvSpPr>
          <p:nvPr/>
        </p:nvSpPr>
        <p:spPr bwMode="auto">
          <a:xfrm>
            <a:off x="5801099" y="3784732"/>
            <a:ext cx="977900" cy="10064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kumimoji="0" lang="en-US" sz="6000" dirty="0">
                <a:latin typeface="Symbol" pitchFamily="18" charset="2"/>
                <a:sym typeface="Symbol" pitchFamily="18" charset="2"/>
              </a:rPr>
              <a:t>=</a:t>
            </a:r>
            <a:endParaRPr kumimoji="0" lang="en-US" sz="4400" dirty="0">
              <a:latin typeface="Symbol" pitchFamily="18" charset="2"/>
            </a:endParaRPr>
          </a:p>
        </p:txBody>
      </p:sp>
      <p:sp>
        <p:nvSpPr>
          <p:cNvPr id="48" name="Footer Placeholder 23"/>
          <p:cNvSpPr>
            <a:spLocks noGrp="1"/>
          </p:cNvSpPr>
          <p:nvPr>
            <p:ph type="ftr" sz="quarter" idx="11"/>
          </p:nvPr>
        </p:nvSpPr>
        <p:spPr>
          <a:xfrm>
            <a:off x="2190294" y="6558484"/>
            <a:ext cx="6721826" cy="235475"/>
          </a:xfrm>
        </p:spPr>
        <p:txBody>
          <a:bodyPr/>
          <a:lstStyle/>
          <a:p>
            <a:r>
              <a:rPr lang="nn-NO" dirty="0"/>
              <a:t>J. </a:t>
            </a:r>
            <a:r>
              <a:rPr lang="nn-NO" dirty="0" err="1"/>
              <a:t>Leskovec</a:t>
            </a:r>
            <a:r>
              <a:rPr lang="nn-NO" dirty="0"/>
              <a:t>, A. </a:t>
            </a:r>
            <a:r>
              <a:rPr lang="nn-NO" dirty="0" err="1"/>
              <a:t>Rajaraman</a:t>
            </a:r>
            <a:r>
              <a:rPr lang="nn-NO" dirty="0"/>
              <a:t>, J. Ullman: Mining </a:t>
            </a:r>
            <a:r>
              <a:rPr lang="nn-NO" dirty="0" err="1"/>
              <a:t>of</a:t>
            </a:r>
            <a:r>
              <a:rPr lang="nn-NO" dirty="0"/>
              <a:t> Massive Datasets, http://</a:t>
            </a:r>
            <a:r>
              <a:rPr lang="nn-NO" dirty="0" err="1"/>
              <a:t>www.mmds.org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 48"/>
              <p:cNvSpPr/>
              <p:nvPr/>
            </p:nvSpPr>
            <p:spPr>
              <a:xfrm>
                <a:off x="6663962" y="3121157"/>
                <a:ext cx="48866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charset="0"/>
                            </a:rPr>
                            <m:t>𝒖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9" name="Rectangle 4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3962" y="3121157"/>
                <a:ext cx="488660" cy="36933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/>
              <p:cNvSpPr/>
              <p:nvPr/>
            </p:nvSpPr>
            <p:spPr>
              <a:xfrm>
                <a:off x="7004354" y="3108654"/>
                <a:ext cx="45845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𝜎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0" name="Rectangle 4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4354" y="3108654"/>
                <a:ext cx="458459" cy="36933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Rectangle 50"/>
              <p:cNvSpPr/>
              <p:nvPr/>
            </p:nvSpPr>
            <p:spPr>
              <a:xfrm>
                <a:off x="7498664" y="3092953"/>
                <a:ext cx="494238" cy="3726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>
                              <a:latin typeface="Cambria Math" charset="0"/>
                            </a:rPr>
                            <m:t>𝒗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1</m:t>
                          </m:r>
                        </m:sub>
                        <m:sup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1" name="Rectangle 5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8664" y="3092953"/>
                <a:ext cx="494238" cy="372666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ctangle 51"/>
              <p:cNvSpPr/>
              <p:nvPr/>
            </p:nvSpPr>
            <p:spPr>
              <a:xfrm>
                <a:off x="8946054" y="3127446"/>
                <a:ext cx="49398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charset="0"/>
                            </a:rPr>
                            <m:t>𝒖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2" name="Rectangle 5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6054" y="3127446"/>
                <a:ext cx="493981" cy="369332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Rectangle 52"/>
              <p:cNvSpPr/>
              <p:nvPr/>
            </p:nvSpPr>
            <p:spPr>
              <a:xfrm>
                <a:off x="9286446" y="3114943"/>
                <a:ext cx="46378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3" name="Rectangle 5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86446" y="3114943"/>
                <a:ext cx="463781" cy="369332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Rectangle 53"/>
              <p:cNvSpPr/>
              <p:nvPr/>
            </p:nvSpPr>
            <p:spPr>
              <a:xfrm>
                <a:off x="9780756" y="3099242"/>
                <a:ext cx="494238" cy="3731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>
                              <a:latin typeface="Cambria Math" charset="0"/>
                            </a:rPr>
                            <m:t>𝒗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  <m:sup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4" name="Rectangle 5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80756" y="3099242"/>
                <a:ext cx="494238" cy="373179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921900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E3E1B0-00C0-1442-8710-205BF14255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Movie Recommendation Example</a:t>
            </a: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35147" y="6616738"/>
            <a:ext cx="7166680" cy="230860"/>
          </a:xfrm>
        </p:spPr>
        <p:txBody>
          <a:bodyPr/>
          <a:lstStyle/>
          <a:p>
            <a:r>
              <a:rPr lang="nn-NO"/>
              <a:t>J. </a:t>
            </a:r>
            <a:r>
              <a:rPr lang="nn-NO" dirty="0" err="1"/>
              <a:t>Leskovec</a:t>
            </a:r>
            <a:r>
              <a:rPr lang="nn-NO" dirty="0"/>
              <a:t>, A. </a:t>
            </a:r>
            <a:r>
              <a:rPr lang="nn-NO" dirty="0" err="1"/>
              <a:t>Rajaraman</a:t>
            </a:r>
            <a:r>
              <a:rPr lang="nn-NO" dirty="0"/>
              <a:t>, J. Ullman: Mining </a:t>
            </a:r>
            <a:r>
              <a:rPr lang="nn-NO" dirty="0" err="1"/>
              <a:t>of</a:t>
            </a:r>
            <a:r>
              <a:rPr lang="nn-NO" dirty="0"/>
              <a:t> Massive Datasets, http://</a:t>
            </a:r>
            <a:r>
              <a:rPr lang="nn-NO" dirty="0" err="1"/>
              <a:t>www.mmds.org</a:t>
            </a:r>
            <a:endParaRPr lang="en-US" dirty="0"/>
          </a:p>
        </p:txBody>
      </p:sp>
      <p:sp>
        <p:nvSpPr>
          <p:cNvPr id="7" name="Freeform 8"/>
          <p:cNvSpPr>
            <a:spLocks/>
          </p:cNvSpPr>
          <p:nvPr/>
        </p:nvSpPr>
        <p:spPr bwMode="auto">
          <a:xfrm>
            <a:off x="1209078" y="2777806"/>
            <a:ext cx="266607" cy="2640720"/>
          </a:xfrm>
          <a:custGeom>
            <a:avLst/>
            <a:gdLst/>
            <a:ahLst/>
            <a:cxnLst>
              <a:cxn ang="0">
                <a:pos x="264" y="0"/>
              </a:cxn>
              <a:cxn ang="0">
                <a:pos x="0" y="12"/>
              </a:cxn>
              <a:cxn ang="0">
                <a:pos x="0" y="2220"/>
              </a:cxn>
              <a:cxn ang="0">
                <a:pos x="228" y="2220"/>
              </a:cxn>
            </a:cxnLst>
            <a:rect l="0" t="0" r="r" b="b"/>
            <a:pathLst>
              <a:path w="264" h="2220">
                <a:moveTo>
                  <a:pt x="264" y="0"/>
                </a:moveTo>
                <a:lnTo>
                  <a:pt x="0" y="12"/>
                </a:lnTo>
                <a:lnTo>
                  <a:pt x="0" y="2220"/>
                </a:lnTo>
                <a:lnTo>
                  <a:pt x="228" y="2220"/>
                </a:lnTo>
              </a:path>
            </a:pathLst>
          </a:custGeom>
          <a:noFill/>
          <a:ln w="38100" cap="flat" cmpd="sng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" name="Freeform 11"/>
          <p:cNvSpPr>
            <a:spLocks/>
          </p:cNvSpPr>
          <p:nvPr/>
        </p:nvSpPr>
        <p:spPr bwMode="auto">
          <a:xfrm flipH="1">
            <a:off x="3146425" y="2777806"/>
            <a:ext cx="266607" cy="2640720"/>
          </a:xfrm>
          <a:custGeom>
            <a:avLst/>
            <a:gdLst/>
            <a:ahLst/>
            <a:cxnLst>
              <a:cxn ang="0">
                <a:pos x="264" y="0"/>
              </a:cxn>
              <a:cxn ang="0">
                <a:pos x="0" y="12"/>
              </a:cxn>
              <a:cxn ang="0">
                <a:pos x="0" y="2220"/>
              </a:cxn>
              <a:cxn ang="0">
                <a:pos x="228" y="2220"/>
              </a:cxn>
            </a:cxnLst>
            <a:rect l="0" t="0" r="r" b="b"/>
            <a:pathLst>
              <a:path w="264" h="2220">
                <a:moveTo>
                  <a:pt x="264" y="0"/>
                </a:moveTo>
                <a:lnTo>
                  <a:pt x="0" y="12"/>
                </a:lnTo>
                <a:lnTo>
                  <a:pt x="0" y="2220"/>
                </a:lnTo>
                <a:lnTo>
                  <a:pt x="228" y="2220"/>
                </a:lnTo>
              </a:path>
            </a:pathLst>
          </a:custGeom>
          <a:noFill/>
          <a:ln w="38100" cap="flat" cmpd="sng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" name="Text Box 21"/>
          <p:cNvSpPr txBox="1">
            <a:spLocks noChangeArrowheads="1"/>
          </p:cNvSpPr>
          <p:nvPr/>
        </p:nvSpPr>
        <p:spPr bwMode="auto">
          <a:xfrm>
            <a:off x="3406250" y="3718486"/>
            <a:ext cx="467755" cy="596042"/>
          </a:xfrm>
          <a:prstGeom prst="rect">
            <a:avLst/>
          </a:prstGeom>
          <a:noFill/>
          <a:ln w="15875">
            <a:noFill/>
            <a:miter lim="800000"/>
            <a:headEnd type="none" w="sm" len="sm"/>
            <a:tailEnd/>
          </a:ln>
          <a:effectLst/>
        </p:spPr>
        <p:txBody>
          <a:bodyPr wrap="none" anchor="ctr">
            <a:spAutoFit/>
          </a:bodyPr>
          <a:lstStyle/>
          <a:p>
            <a:r>
              <a:rPr lang="en-US" sz="3200" b="1" dirty="0">
                <a:solidFill>
                  <a:srgbClr val="008000"/>
                </a:solidFill>
              </a:rPr>
              <a:t>=</a:t>
            </a:r>
          </a:p>
        </p:txBody>
      </p:sp>
      <p:sp>
        <p:nvSpPr>
          <p:cNvPr id="16" name="Freeform 30"/>
          <p:cNvSpPr>
            <a:spLocks/>
          </p:cNvSpPr>
          <p:nvPr/>
        </p:nvSpPr>
        <p:spPr bwMode="auto">
          <a:xfrm>
            <a:off x="7391141" y="3448425"/>
            <a:ext cx="266607" cy="1223457"/>
          </a:xfrm>
          <a:custGeom>
            <a:avLst/>
            <a:gdLst/>
            <a:ahLst/>
            <a:cxnLst>
              <a:cxn ang="0">
                <a:pos x="264" y="0"/>
              </a:cxn>
              <a:cxn ang="0">
                <a:pos x="0" y="12"/>
              </a:cxn>
              <a:cxn ang="0">
                <a:pos x="0" y="2220"/>
              </a:cxn>
              <a:cxn ang="0">
                <a:pos x="228" y="2220"/>
              </a:cxn>
            </a:cxnLst>
            <a:rect l="0" t="0" r="r" b="b"/>
            <a:pathLst>
              <a:path w="264" h="2220">
                <a:moveTo>
                  <a:pt x="264" y="0"/>
                </a:moveTo>
                <a:lnTo>
                  <a:pt x="0" y="12"/>
                </a:lnTo>
                <a:lnTo>
                  <a:pt x="0" y="2220"/>
                </a:lnTo>
                <a:lnTo>
                  <a:pt x="228" y="2220"/>
                </a:lnTo>
              </a:path>
            </a:pathLst>
          </a:custGeom>
          <a:noFill/>
          <a:ln w="38100" cap="flat" cmpd="sng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7" name="Freeform 31"/>
          <p:cNvSpPr>
            <a:spLocks/>
          </p:cNvSpPr>
          <p:nvPr/>
        </p:nvSpPr>
        <p:spPr bwMode="auto">
          <a:xfrm flipH="1">
            <a:off x="9168524" y="3448425"/>
            <a:ext cx="266607" cy="1223458"/>
          </a:xfrm>
          <a:custGeom>
            <a:avLst/>
            <a:gdLst/>
            <a:ahLst/>
            <a:cxnLst>
              <a:cxn ang="0">
                <a:pos x="264" y="0"/>
              </a:cxn>
              <a:cxn ang="0">
                <a:pos x="0" y="12"/>
              </a:cxn>
              <a:cxn ang="0">
                <a:pos x="0" y="2220"/>
              </a:cxn>
              <a:cxn ang="0">
                <a:pos x="228" y="2220"/>
              </a:cxn>
            </a:cxnLst>
            <a:rect l="0" t="0" r="r" b="b"/>
            <a:pathLst>
              <a:path w="264" h="2220">
                <a:moveTo>
                  <a:pt x="264" y="0"/>
                </a:moveTo>
                <a:lnTo>
                  <a:pt x="0" y="12"/>
                </a:lnTo>
                <a:lnTo>
                  <a:pt x="0" y="2220"/>
                </a:lnTo>
                <a:lnTo>
                  <a:pt x="228" y="2220"/>
                </a:lnTo>
              </a:path>
            </a:pathLst>
          </a:custGeom>
          <a:noFill/>
          <a:ln w="38100" cap="flat" cmpd="sng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8" name="Text Box 32"/>
          <p:cNvSpPr txBox="1">
            <a:spLocks noChangeArrowheads="1"/>
          </p:cNvSpPr>
          <p:nvPr/>
        </p:nvSpPr>
        <p:spPr bwMode="auto">
          <a:xfrm>
            <a:off x="6658650" y="3792012"/>
            <a:ext cx="465884" cy="596042"/>
          </a:xfrm>
          <a:prstGeom prst="rect">
            <a:avLst/>
          </a:prstGeom>
          <a:noFill/>
          <a:ln w="15875">
            <a:noFill/>
            <a:miter lim="800000"/>
            <a:headEnd type="none" w="sm" len="sm"/>
            <a:tailEnd/>
          </a:ln>
          <a:effectLst/>
        </p:spPr>
        <p:txBody>
          <a:bodyPr wrap="none" anchor="ctr">
            <a:spAutoFit/>
          </a:bodyPr>
          <a:lstStyle/>
          <a:p>
            <a:r>
              <a:rPr lang="en-US" sz="3200" b="1" dirty="0">
                <a:solidFill>
                  <a:srgbClr val="008000"/>
                </a:solidFill>
              </a:rPr>
              <a:t>x</a:t>
            </a:r>
          </a:p>
        </p:txBody>
      </p:sp>
      <p:sp>
        <p:nvSpPr>
          <p:cNvPr id="19" name="Text Box 35"/>
          <p:cNvSpPr txBox="1">
            <a:spLocks noChangeArrowheads="1"/>
          </p:cNvSpPr>
          <p:nvPr/>
        </p:nvSpPr>
        <p:spPr bwMode="auto">
          <a:xfrm>
            <a:off x="9850032" y="3799514"/>
            <a:ext cx="465884" cy="596042"/>
          </a:xfrm>
          <a:prstGeom prst="rect">
            <a:avLst/>
          </a:prstGeom>
          <a:noFill/>
          <a:ln w="15875">
            <a:noFill/>
            <a:miter lim="800000"/>
            <a:headEnd type="none" w="sm" len="sm"/>
            <a:tailEnd/>
          </a:ln>
          <a:effectLst/>
        </p:spPr>
        <p:txBody>
          <a:bodyPr wrap="none" anchor="ctr">
            <a:spAutoFit/>
          </a:bodyPr>
          <a:lstStyle/>
          <a:p>
            <a:r>
              <a:rPr lang="en-US" sz="3200" b="1" dirty="0">
                <a:solidFill>
                  <a:srgbClr val="008000"/>
                </a:solidFill>
              </a:rPr>
              <a:t>x</a:t>
            </a:r>
          </a:p>
        </p:txBody>
      </p:sp>
      <p:sp>
        <p:nvSpPr>
          <p:cNvPr id="20" name="Freeform 36"/>
          <p:cNvSpPr>
            <a:spLocks/>
          </p:cNvSpPr>
          <p:nvPr/>
        </p:nvSpPr>
        <p:spPr bwMode="auto">
          <a:xfrm>
            <a:off x="6498569" y="5458832"/>
            <a:ext cx="181620" cy="1057853"/>
          </a:xfrm>
          <a:custGeom>
            <a:avLst/>
            <a:gdLst/>
            <a:ahLst/>
            <a:cxnLst>
              <a:cxn ang="0">
                <a:pos x="264" y="0"/>
              </a:cxn>
              <a:cxn ang="0">
                <a:pos x="0" y="12"/>
              </a:cxn>
              <a:cxn ang="0">
                <a:pos x="0" y="2220"/>
              </a:cxn>
              <a:cxn ang="0">
                <a:pos x="228" y="2220"/>
              </a:cxn>
            </a:cxnLst>
            <a:rect l="0" t="0" r="r" b="b"/>
            <a:pathLst>
              <a:path w="264" h="2220">
                <a:moveTo>
                  <a:pt x="264" y="0"/>
                </a:moveTo>
                <a:lnTo>
                  <a:pt x="0" y="12"/>
                </a:lnTo>
                <a:lnTo>
                  <a:pt x="0" y="2220"/>
                </a:lnTo>
                <a:lnTo>
                  <a:pt x="228" y="2220"/>
                </a:lnTo>
              </a:path>
            </a:pathLst>
          </a:custGeom>
          <a:noFill/>
          <a:ln w="38100" cap="flat" cmpd="sng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1" name="Freeform 37"/>
          <p:cNvSpPr>
            <a:spLocks/>
          </p:cNvSpPr>
          <p:nvPr/>
        </p:nvSpPr>
        <p:spPr bwMode="auto">
          <a:xfrm flipH="1">
            <a:off x="10679299" y="5399291"/>
            <a:ext cx="177738" cy="1128256"/>
          </a:xfrm>
          <a:custGeom>
            <a:avLst/>
            <a:gdLst/>
            <a:ahLst/>
            <a:cxnLst>
              <a:cxn ang="0">
                <a:pos x="264" y="0"/>
              </a:cxn>
              <a:cxn ang="0">
                <a:pos x="0" y="12"/>
              </a:cxn>
              <a:cxn ang="0">
                <a:pos x="0" y="2220"/>
              </a:cxn>
              <a:cxn ang="0">
                <a:pos x="228" y="2220"/>
              </a:cxn>
            </a:cxnLst>
            <a:rect l="0" t="0" r="r" b="b"/>
            <a:pathLst>
              <a:path w="264" h="2220">
                <a:moveTo>
                  <a:pt x="264" y="0"/>
                </a:moveTo>
                <a:lnTo>
                  <a:pt x="0" y="12"/>
                </a:lnTo>
                <a:lnTo>
                  <a:pt x="0" y="2220"/>
                </a:lnTo>
                <a:lnTo>
                  <a:pt x="228" y="2220"/>
                </a:lnTo>
              </a:path>
            </a:pathLst>
          </a:custGeom>
          <a:noFill/>
          <a:ln w="38100" cap="flat" cmpd="sng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 rot="16200000">
            <a:off x="1615714" y="1026993"/>
            <a:ext cx="1292734" cy="23690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en-US" dirty="0">
                <a:solidFill>
                  <a:srgbClr val="008000"/>
                </a:solidFill>
              </a:rPr>
              <a:t> Matrix</a:t>
            </a:r>
          </a:p>
          <a:p>
            <a:pPr>
              <a:lnSpc>
                <a:spcPct val="140000"/>
              </a:lnSpc>
            </a:pPr>
            <a:r>
              <a:rPr lang="en-US" dirty="0">
                <a:solidFill>
                  <a:srgbClr val="008000"/>
                </a:solidFill>
              </a:rPr>
              <a:t>Alien</a:t>
            </a:r>
          </a:p>
          <a:p>
            <a:pPr>
              <a:lnSpc>
                <a:spcPct val="140000"/>
              </a:lnSpc>
            </a:pPr>
            <a:r>
              <a:rPr lang="en-US" dirty="0">
                <a:solidFill>
                  <a:srgbClr val="008000"/>
                </a:solidFill>
              </a:rPr>
              <a:t>Serenity</a:t>
            </a:r>
          </a:p>
          <a:p>
            <a:pPr>
              <a:lnSpc>
                <a:spcPct val="140000"/>
              </a:lnSpc>
            </a:pPr>
            <a:r>
              <a:rPr lang="en-US" dirty="0">
                <a:solidFill>
                  <a:srgbClr val="008000"/>
                </a:solidFill>
              </a:rPr>
              <a:t>Casablanca</a:t>
            </a:r>
          </a:p>
          <a:p>
            <a:pPr>
              <a:lnSpc>
                <a:spcPct val="140000"/>
              </a:lnSpc>
            </a:pPr>
            <a:r>
              <a:rPr lang="en-US" dirty="0">
                <a:solidFill>
                  <a:srgbClr val="008000"/>
                </a:solidFill>
              </a:rPr>
              <a:t> </a:t>
            </a:r>
            <a:r>
              <a:rPr lang="en-US" dirty="0" err="1">
                <a:solidFill>
                  <a:srgbClr val="008000"/>
                </a:solidFill>
              </a:rPr>
              <a:t>Amelie</a:t>
            </a:r>
            <a:endParaRPr lang="en-US" dirty="0">
              <a:solidFill>
                <a:srgbClr val="008000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1166421" y="2777806"/>
            <a:ext cx="2314479" cy="2729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1   1   1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  0   0</a:t>
            </a:r>
          </a:p>
          <a:p>
            <a:pPr algn="ctr"/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3   3   3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  0   0</a:t>
            </a:r>
          </a:p>
          <a:p>
            <a:pPr algn="ctr"/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4   4   4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  0   0</a:t>
            </a:r>
          </a:p>
          <a:p>
            <a:pPr algn="ctr"/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5   5   5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  0   0</a:t>
            </a:r>
          </a:p>
          <a:p>
            <a:pPr algn="ctr"/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0   </a:t>
            </a:r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  0   </a:t>
            </a:r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4   4</a:t>
            </a:r>
          </a:p>
          <a:p>
            <a:pPr algn="ctr"/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0   0   0   </a:t>
            </a:r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5   5</a:t>
            </a:r>
          </a:p>
          <a:p>
            <a:pPr algn="ctr"/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0   </a:t>
            </a:r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  0   </a:t>
            </a:r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2   2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3658638" y="2777806"/>
            <a:ext cx="2932681" cy="2729249"/>
            <a:chOff x="2971800" y="3018528"/>
            <a:chExt cx="2514600" cy="2677656"/>
          </a:xfrm>
        </p:grpSpPr>
        <p:sp>
          <p:nvSpPr>
            <p:cNvPr id="27" name="Freeform 19"/>
            <p:cNvSpPr>
              <a:spLocks/>
            </p:cNvSpPr>
            <p:nvPr/>
          </p:nvSpPr>
          <p:spPr bwMode="auto">
            <a:xfrm flipH="1">
              <a:off x="5181600" y="3055104"/>
              <a:ext cx="152400" cy="2590800"/>
            </a:xfrm>
            <a:custGeom>
              <a:avLst/>
              <a:gdLst/>
              <a:ahLst/>
              <a:cxnLst>
                <a:cxn ang="0">
                  <a:pos x="264" y="0"/>
                </a:cxn>
                <a:cxn ang="0">
                  <a:pos x="0" y="12"/>
                </a:cxn>
                <a:cxn ang="0">
                  <a:pos x="0" y="2220"/>
                </a:cxn>
                <a:cxn ang="0">
                  <a:pos x="228" y="2220"/>
                </a:cxn>
              </a:cxnLst>
              <a:rect l="0" t="0" r="r" b="b"/>
              <a:pathLst>
                <a:path w="264" h="2220">
                  <a:moveTo>
                    <a:pt x="264" y="0"/>
                  </a:moveTo>
                  <a:lnTo>
                    <a:pt x="0" y="12"/>
                  </a:lnTo>
                  <a:lnTo>
                    <a:pt x="0" y="2220"/>
                  </a:lnTo>
                  <a:lnTo>
                    <a:pt x="228" y="2220"/>
                  </a:ln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" name="Freeform 20"/>
            <p:cNvSpPr>
              <a:spLocks/>
            </p:cNvSpPr>
            <p:nvPr/>
          </p:nvSpPr>
          <p:spPr bwMode="auto">
            <a:xfrm>
              <a:off x="3105912" y="3044952"/>
              <a:ext cx="228600" cy="2590800"/>
            </a:xfrm>
            <a:custGeom>
              <a:avLst/>
              <a:gdLst/>
              <a:ahLst/>
              <a:cxnLst>
                <a:cxn ang="0">
                  <a:pos x="264" y="0"/>
                </a:cxn>
                <a:cxn ang="0">
                  <a:pos x="0" y="12"/>
                </a:cxn>
                <a:cxn ang="0">
                  <a:pos x="0" y="2220"/>
                </a:cxn>
                <a:cxn ang="0">
                  <a:pos x="228" y="2220"/>
                </a:cxn>
              </a:cxnLst>
              <a:rect l="0" t="0" r="r" b="b"/>
              <a:pathLst>
                <a:path w="264" h="2220">
                  <a:moveTo>
                    <a:pt x="264" y="0"/>
                  </a:moveTo>
                  <a:lnTo>
                    <a:pt x="0" y="12"/>
                  </a:lnTo>
                  <a:lnTo>
                    <a:pt x="0" y="2220"/>
                  </a:lnTo>
                  <a:lnTo>
                    <a:pt x="228" y="2220"/>
                  </a:ln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2971800" y="3018528"/>
              <a:ext cx="2514600" cy="267765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1" dirty="0">
                  <a:latin typeface="Times New Roman" pitchFamily="18" charset="0"/>
                  <a:cs typeface="Times New Roman" pitchFamily="18" charset="0"/>
                </a:rPr>
                <a:t>0.13</a:t>
              </a:r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   0.02  -0.01</a:t>
              </a:r>
            </a:p>
            <a:p>
              <a:pPr algn="ctr"/>
              <a:r>
                <a:rPr lang="en-US" sz="2400" b="1" dirty="0">
                  <a:latin typeface="Times New Roman" pitchFamily="18" charset="0"/>
                  <a:cs typeface="Times New Roman" pitchFamily="18" charset="0"/>
                </a:rPr>
                <a:t>0.41</a:t>
              </a:r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   0.07  -0.03</a:t>
              </a:r>
            </a:p>
            <a:p>
              <a:pPr algn="ctr"/>
              <a:r>
                <a:rPr lang="en-US" sz="2400" b="1" dirty="0">
                  <a:latin typeface="Times New Roman" pitchFamily="18" charset="0"/>
                  <a:cs typeface="Times New Roman" pitchFamily="18" charset="0"/>
                </a:rPr>
                <a:t>0.55</a:t>
              </a:r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   0.09  -0.04</a:t>
              </a:r>
            </a:p>
            <a:p>
              <a:pPr algn="ctr"/>
              <a:r>
                <a:rPr lang="en-US" sz="2400" b="1" dirty="0">
                  <a:latin typeface="Times New Roman" pitchFamily="18" charset="0"/>
                  <a:cs typeface="Times New Roman" pitchFamily="18" charset="0"/>
                </a:rPr>
                <a:t>0.68</a:t>
              </a:r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   0.11  -0.05</a:t>
              </a:r>
            </a:p>
            <a:p>
              <a:pPr algn="ctr"/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0.15  </a:t>
              </a:r>
              <a:r>
                <a:rPr lang="en-US" sz="2400" b="1" dirty="0">
                  <a:latin typeface="Times New Roman" pitchFamily="18" charset="0"/>
                  <a:cs typeface="Times New Roman" pitchFamily="18" charset="0"/>
                </a:rPr>
                <a:t>-0.59</a:t>
              </a:r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   </a:t>
              </a:r>
              <a:r>
                <a:rPr lang="en-US" sz="2400" b="1" dirty="0">
                  <a:latin typeface="Times New Roman" pitchFamily="18" charset="0"/>
                  <a:cs typeface="Times New Roman" pitchFamily="18" charset="0"/>
                </a:rPr>
                <a:t>0.65</a:t>
              </a:r>
            </a:p>
            <a:p>
              <a:pPr algn="ctr"/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0.07  </a:t>
              </a:r>
              <a:r>
                <a:rPr lang="en-US" sz="2400" b="1" dirty="0">
                  <a:latin typeface="Times New Roman" pitchFamily="18" charset="0"/>
                  <a:cs typeface="Times New Roman" pitchFamily="18" charset="0"/>
                </a:rPr>
                <a:t>-0.73</a:t>
              </a:r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  </a:t>
              </a:r>
              <a:r>
                <a:rPr lang="en-US" sz="2400" b="1" dirty="0">
                  <a:latin typeface="Times New Roman" pitchFamily="18" charset="0"/>
                  <a:cs typeface="Times New Roman" pitchFamily="18" charset="0"/>
                </a:rPr>
                <a:t>-0.67</a:t>
              </a:r>
            </a:p>
            <a:p>
              <a:pPr algn="ctr"/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0.07  </a:t>
              </a:r>
              <a:r>
                <a:rPr lang="en-US" sz="2400" b="1" dirty="0">
                  <a:latin typeface="Times New Roman" pitchFamily="18" charset="0"/>
                  <a:cs typeface="Times New Roman" pitchFamily="18" charset="0"/>
                </a:rPr>
                <a:t>-0.29</a:t>
              </a:r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   </a:t>
              </a:r>
              <a:r>
                <a:rPr lang="en-US" sz="2400" b="1" dirty="0">
                  <a:latin typeface="Times New Roman" pitchFamily="18" charset="0"/>
                  <a:cs typeface="Times New Roman" pitchFamily="18" charset="0"/>
                </a:rPr>
                <a:t>0.32</a:t>
              </a:r>
            </a:p>
          </p:txBody>
        </p:sp>
      </p:grpSp>
      <p:sp>
        <p:nvSpPr>
          <p:cNvPr id="25" name="Rectangle 24"/>
          <p:cNvSpPr/>
          <p:nvPr/>
        </p:nvSpPr>
        <p:spPr>
          <a:xfrm>
            <a:off x="7368924" y="3448426"/>
            <a:ext cx="2314479" cy="12234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12.4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 0     0</a:t>
            </a:r>
          </a:p>
          <a:p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0       </a:t>
            </a:r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9.5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 0</a:t>
            </a:r>
          </a:p>
          <a:p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0       0     </a:t>
            </a:r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1.3</a:t>
            </a:r>
          </a:p>
        </p:txBody>
      </p:sp>
      <p:sp>
        <p:nvSpPr>
          <p:cNvPr id="26" name="Rectangle 25"/>
          <p:cNvSpPr/>
          <p:nvPr/>
        </p:nvSpPr>
        <p:spPr>
          <a:xfrm>
            <a:off x="6502450" y="5370897"/>
            <a:ext cx="4443456" cy="12234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0.56   0.59  0.56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  0.09    0.09</a:t>
            </a:r>
          </a:p>
          <a:p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0.12  -0.02  0.12  </a:t>
            </a:r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-0.69  -0.69</a:t>
            </a:r>
          </a:p>
          <a:p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0.40  </a:t>
            </a:r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-0.80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 0.40   0.09    0.09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31E1562-113F-8643-B826-6C58DD3082E4}"/>
                  </a:ext>
                </a:extLst>
              </p:cNvPr>
              <p:cNvSpPr txBox="1"/>
              <p:nvPr/>
            </p:nvSpPr>
            <p:spPr>
              <a:xfrm>
                <a:off x="4433267" y="971399"/>
                <a:ext cx="7430176" cy="8418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d>
                            <m:dPr>
                              <m:begChr m:val="["/>
                              <m:endChr m:val="]"/>
                              <m:ctrlPr>
                                <a:rPr lang="en-US" sz="4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4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4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 × </m:t>
                              </m:r>
                              <m:r>
                                <a:rPr lang="en-US" sz="4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</m:sub>
                      </m:sSub>
                      <m:r>
                        <a:rPr lang="en-US" sz="4000" i="1">
                          <a:solidFill>
                            <a:schemeClr val="accent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≈</m:t>
                      </m:r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𝑈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[</m:t>
                          </m:r>
                          <m: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𝑚</m:t>
                          </m:r>
                          <m: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 × </m:t>
                          </m:r>
                          <m: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𝑟</m:t>
                          </m:r>
                          <m: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]</m:t>
                          </m:r>
                        </m:sub>
                      </m:sSub>
                      <m:sSub>
                        <m:sSubPr>
                          <m:ctrlPr>
                            <a:rPr lang="en-US" sz="40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4000" i="1">
                              <a:solidFill>
                                <a:schemeClr val="accent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Σ</m:t>
                          </m:r>
                        </m:e>
                        <m:sub>
                          <m:d>
                            <m:dPr>
                              <m:begChr m:val="["/>
                              <m:endChr m:val="]"/>
                              <m:ctrlPr>
                                <a:rPr lang="en-US" sz="40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40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𝑟</m:t>
                              </m:r>
                              <m:r>
                                <a:rPr lang="en-US" sz="40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US" sz="40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sz="40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𝑟</m:t>
                              </m:r>
                            </m:e>
                          </m:d>
                        </m:sub>
                      </m:sSub>
                      <m:sSup>
                        <m:sSupPr>
                          <m:ctrlPr>
                            <a:rPr lang="en-US" sz="40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40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40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000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𝑉</m:t>
                                  </m:r>
                                </m:e>
                                <m:sub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40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4000" i="1">
                                          <a:solidFill>
                                            <a:schemeClr val="accent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𝑛</m:t>
                                      </m:r>
                                      <m:r>
                                        <a:rPr lang="en-US" sz="40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×</m:t>
                                      </m:r>
                                      <m:r>
                                        <a:rPr lang="en-US" sz="4000" i="1">
                                          <a:solidFill>
                                            <a:schemeClr val="accent1"/>
                                          </a:solidFill>
                                          <a:latin typeface="Cambria Math" charset="0"/>
                                        </a:rPr>
                                        <m:t> </m:t>
                                      </m:r>
                                      <m:r>
                                        <a:rPr lang="en-US" sz="4000" i="1">
                                          <a:solidFill>
                                            <a:schemeClr val="accent1"/>
                                          </a:solidFill>
                                          <a:latin typeface="Cambria Math" charset="0"/>
                                        </a:rPr>
                                        <m:t>𝑟</m:t>
                                      </m:r>
                                    </m:e>
                                  </m:d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4000" i="1">
                              <a:solidFill>
                                <a:schemeClr val="accent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40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B31E1562-113F-8643-B826-6C58DD3082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3267" y="971399"/>
                <a:ext cx="7430176" cy="841834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49786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/>
      <p:bldP spid="19" grpId="0"/>
      <p:bldP spid="20" grpId="0" animBg="1"/>
      <p:bldP spid="21" grpId="0" animBg="1"/>
      <p:bldP spid="25" grpId="0"/>
      <p:bldP spid="26" grpId="0"/>
      <p:bldP spid="3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E3E1B0-00C0-1442-8710-205BF14255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Movie Recommendation Example</a:t>
            </a: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35147" y="6616738"/>
            <a:ext cx="7166680" cy="230860"/>
          </a:xfrm>
        </p:spPr>
        <p:txBody>
          <a:bodyPr/>
          <a:lstStyle/>
          <a:p>
            <a:r>
              <a:rPr lang="nn-NO" dirty="0"/>
              <a:t>J. </a:t>
            </a:r>
            <a:r>
              <a:rPr lang="nn-NO" dirty="0" err="1"/>
              <a:t>Leskovec</a:t>
            </a:r>
            <a:r>
              <a:rPr lang="nn-NO" dirty="0"/>
              <a:t>, A. </a:t>
            </a:r>
            <a:r>
              <a:rPr lang="nn-NO" dirty="0" err="1"/>
              <a:t>Rajaraman</a:t>
            </a:r>
            <a:r>
              <a:rPr lang="nn-NO" dirty="0"/>
              <a:t>, J. Ullman: Mining </a:t>
            </a:r>
            <a:r>
              <a:rPr lang="nn-NO" dirty="0" err="1"/>
              <a:t>of</a:t>
            </a:r>
            <a:r>
              <a:rPr lang="nn-NO" dirty="0"/>
              <a:t> Massive Datasets, http://</a:t>
            </a:r>
            <a:r>
              <a:rPr lang="nn-NO" dirty="0" err="1"/>
              <a:t>www.mmds.org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1077552" y="1565155"/>
            <a:ext cx="9868354" cy="5029199"/>
            <a:chOff x="682472" y="1828801"/>
            <a:chExt cx="8461528" cy="4934128"/>
          </a:xfrm>
        </p:grpSpPr>
        <p:sp>
          <p:nvSpPr>
            <p:cNvPr id="7" name="Freeform 8"/>
            <p:cNvSpPr>
              <a:spLocks/>
            </p:cNvSpPr>
            <p:nvPr/>
          </p:nvSpPr>
          <p:spPr bwMode="auto">
            <a:xfrm>
              <a:off x="795248" y="3018528"/>
              <a:ext cx="228600" cy="2590800"/>
            </a:xfrm>
            <a:custGeom>
              <a:avLst/>
              <a:gdLst/>
              <a:ahLst/>
              <a:cxnLst>
                <a:cxn ang="0">
                  <a:pos x="264" y="0"/>
                </a:cxn>
                <a:cxn ang="0">
                  <a:pos x="0" y="12"/>
                </a:cxn>
                <a:cxn ang="0">
                  <a:pos x="0" y="2220"/>
                </a:cxn>
                <a:cxn ang="0">
                  <a:pos x="228" y="2220"/>
                </a:cxn>
              </a:cxnLst>
              <a:rect l="0" t="0" r="r" b="b"/>
              <a:pathLst>
                <a:path w="264" h="2220">
                  <a:moveTo>
                    <a:pt x="264" y="0"/>
                  </a:moveTo>
                  <a:lnTo>
                    <a:pt x="0" y="12"/>
                  </a:lnTo>
                  <a:lnTo>
                    <a:pt x="0" y="2220"/>
                  </a:lnTo>
                  <a:lnTo>
                    <a:pt x="228" y="2220"/>
                  </a:ln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" name="Freeform 11"/>
            <p:cNvSpPr>
              <a:spLocks/>
            </p:cNvSpPr>
            <p:nvPr/>
          </p:nvSpPr>
          <p:spPr bwMode="auto">
            <a:xfrm flipH="1">
              <a:off x="2456408" y="3018528"/>
              <a:ext cx="228600" cy="2590800"/>
            </a:xfrm>
            <a:custGeom>
              <a:avLst/>
              <a:gdLst/>
              <a:ahLst/>
              <a:cxnLst>
                <a:cxn ang="0">
                  <a:pos x="264" y="0"/>
                </a:cxn>
                <a:cxn ang="0">
                  <a:pos x="0" y="12"/>
                </a:cxn>
                <a:cxn ang="0">
                  <a:pos x="0" y="2220"/>
                </a:cxn>
                <a:cxn ang="0">
                  <a:pos x="228" y="2220"/>
                </a:cxn>
              </a:cxnLst>
              <a:rect l="0" t="0" r="r" b="b"/>
              <a:pathLst>
                <a:path w="264" h="2220">
                  <a:moveTo>
                    <a:pt x="264" y="0"/>
                  </a:moveTo>
                  <a:lnTo>
                    <a:pt x="0" y="12"/>
                  </a:lnTo>
                  <a:lnTo>
                    <a:pt x="0" y="2220"/>
                  </a:lnTo>
                  <a:lnTo>
                    <a:pt x="228" y="2220"/>
                  </a:ln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" name="Text Box 21"/>
            <p:cNvSpPr txBox="1">
              <a:spLocks noChangeArrowheads="1"/>
            </p:cNvSpPr>
            <p:nvPr/>
          </p:nvSpPr>
          <p:spPr bwMode="auto">
            <a:xfrm>
              <a:off x="2679192" y="3941426"/>
              <a:ext cx="401072" cy="584775"/>
            </a:xfrm>
            <a:prstGeom prst="rect">
              <a:avLst/>
            </a:prstGeom>
            <a:noFill/>
            <a:ln w="15875">
              <a:noFill/>
              <a:miter lim="800000"/>
              <a:headEnd type="none" w="sm" len="sm"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r>
                <a:rPr lang="en-US" sz="3200" b="1" dirty="0">
                  <a:solidFill>
                    <a:srgbClr val="008000"/>
                  </a:solidFill>
                </a:rPr>
                <a:t>=</a:t>
              </a:r>
            </a:p>
          </p:txBody>
        </p:sp>
        <p:sp>
          <p:nvSpPr>
            <p:cNvPr id="16" name="Freeform 30"/>
            <p:cNvSpPr>
              <a:spLocks/>
            </p:cNvSpPr>
            <p:nvPr/>
          </p:nvSpPr>
          <p:spPr bwMode="auto">
            <a:xfrm>
              <a:off x="6096000" y="3676470"/>
              <a:ext cx="228600" cy="1200329"/>
            </a:xfrm>
            <a:custGeom>
              <a:avLst/>
              <a:gdLst/>
              <a:ahLst/>
              <a:cxnLst>
                <a:cxn ang="0">
                  <a:pos x="264" y="0"/>
                </a:cxn>
                <a:cxn ang="0">
                  <a:pos x="0" y="12"/>
                </a:cxn>
                <a:cxn ang="0">
                  <a:pos x="0" y="2220"/>
                </a:cxn>
                <a:cxn ang="0">
                  <a:pos x="228" y="2220"/>
                </a:cxn>
              </a:cxnLst>
              <a:rect l="0" t="0" r="r" b="b"/>
              <a:pathLst>
                <a:path w="264" h="2220">
                  <a:moveTo>
                    <a:pt x="264" y="0"/>
                  </a:moveTo>
                  <a:lnTo>
                    <a:pt x="0" y="12"/>
                  </a:lnTo>
                  <a:lnTo>
                    <a:pt x="0" y="2220"/>
                  </a:lnTo>
                  <a:lnTo>
                    <a:pt x="228" y="2220"/>
                  </a:ln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" name="Freeform 31"/>
            <p:cNvSpPr>
              <a:spLocks/>
            </p:cNvSpPr>
            <p:nvPr/>
          </p:nvSpPr>
          <p:spPr bwMode="auto">
            <a:xfrm flipH="1">
              <a:off x="7620000" y="3676470"/>
              <a:ext cx="228600" cy="1200330"/>
            </a:xfrm>
            <a:custGeom>
              <a:avLst/>
              <a:gdLst/>
              <a:ahLst/>
              <a:cxnLst>
                <a:cxn ang="0">
                  <a:pos x="264" y="0"/>
                </a:cxn>
                <a:cxn ang="0">
                  <a:pos x="0" y="12"/>
                </a:cxn>
                <a:cxn ang="0">
                  <a:pos x="0" y="2220"/>
                </a:cxn>
                <a:cxn ang="0">
                  <a:pos x="228" y="2220"/>
                </a:cxn>
              </a:cxnLst>
              <a:rect l="0" t="0" r="r" b="b"/>
              <a:pathLst>
                <a:path w="264" h="2220">
                  <a:moveTo>
                    <a:pt x="264" y="0"/>
                  </a:moveTo>
                  <a:lnTo>
                    <a:pt x="0" y="12"/>
                  </a:lnTo>
                  <a:lnTo>
                    <a:pt x="0" y="2220"/>
                  </a:lnTo>
                  <a:lnTo>
                    <a:pt x="228" y="2220"/>
                  </a:ln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" name="Text Box 32"/>
            <p:cNvSpPr txBox="1">
              <a:spLocks noChangeArrowheads="1"/>
            </p:cNvSpPr>
            <p:nvPr/>
          </p:nvSpPr>
          <p:spPr bwMode="auto">
            <a:xfrm>
              <a:off x="5467932" y="4013562"/>
              <a:ext cx="399468" cy="584775"/>
            </a:xfrm>
            <a:prstGeom prst="rect">
              <a:avLst/>
            </a:prstGeom>
            <a:noFill/>
            <a:ln w="15875">
              <a:noFill/>
              <a:miter lim="800000"/>
              <a:headEnd type="none" w="sm" len="sm"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r>
                <a:rPr lang="en-US" sz="3200" b="1" dirty="0">
                  <a:solidFill>
                    <a:srgbClr val="008000"/>
                  </a:solidFill>
                </a:rPr>
                <a:t>x</a:t>
              </a:r>
            </a:p>
          </p:txBody>
        </p:sp>
        <p:sp>
          <p:nvSpPr>
            <p:cNvPr id="19" name="Text Box 35"/>
            <p:cNvSpPr txBox="1">
              <a:spLocks noChangeArrowheads="1"/>
            </p:cNvSpPr>
            <p:nvPr/>
          </p:nvSpPr>
          <p:spPr bwMode="auto">
            <a:xfrm>
              <a:off x="8204353" y="4020922"/>
              <a:ext cx="399468" cy="584775"/>
            </a:xfrm>
            <a:prstGeom prst="rect">
              <a:avLst/>
            </a:prstGeom>
            <a:noFill/>
            <a:ln w="15875">
              <a:noFill/>
              <a:miter lim="800000"/>
              <a:headEnd type="none" w="sm" len="sm"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r>
                <a:rPr lang="en-US" sz="3200" b="1" dirty="0">
                  <a:solidFill>
                    <a:srgbClr val="008000"/>
                  </a:solidFill>
                </a:rPr>
                <a:t>x</a:t>
              </a:r>
            </a:p>
          </p:txBody>
        </p:sp>
        <p:sp>
          <p:nvSpPr>
            <p:cNvPr id="20" name="Freeform 36"/>
            <p:cNvSpPr>
              <a:spLocks/>
            </p:cNvSpPr>
            <p:nvPr/>
          </p:nvSpPr>
          <p:spPr bwMode="auto">
            <a:xfrm>
              <a:off x="5330672" y="5648873"/>
              <a:ext cx="155728" cy="1037856"/>
            </a:xfrm>
            <a:custGeom>
              <a:avLst/>
              <a:gdLst/>
              <a:ahLst/>
              <a:cxnLst>
                <a:cxn ang="0">
                  <a:pos x="264" y="0"/>
                </a:cxn>
                <a:cxn ang="0">
                  <a:pos x="0" y="12"/>
                </a:cxn>
                <a:cxn ang="0">
                  <a:pos x="0" y="2220"/>
                </a:cxn>
                <a:cxn ang="0">
                  <a:pos x="228" y="2220"/>
                </a:cxn>
              </a:cxnLst>
              <a:rect l="0" t="0" r="r" b="b"/>
              <a:pathLst>
                <a:path w="264" h="2220">
                  <a:moveTo>
                    <a:pt x="264" y="0"/>
                  </a:moveTo>
                  <a:lnTo>
                    <a:pt x="0" y="12"/>
                  </a:lnTo>
                  <a:lnTo>
                    <a:pt x="0" y="2220"/>
                  </a:lnTo>
                  <a:lnTo>
                    <a:pt x="228" y="2220"/>
                  </a:ln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Freeform 37"/>
            <p:cNvSpPr>
              <a:spLocks/>
            </p:cNvSpPr>
            <p:nvPr/>
          </p:nvSpPr>
          <p:spPr bwMode="auto">
            <a:xfrm flipH="1">
              <a:off x="8915400" y="5590457"/>
              <a:ext cx="152400" cy="1106928"/>
            </a:xfrm>
            <a:custGeom>
              <a:avLst/>
              <a:gdLst/>
              <a:ahLst/>
              <a:cxnLst>
                <a:cxn ang="0">
                  <a:pos x="264" y="0"/>
                </a:cxn>
                <a:cxn ang="0">
                  <a:pos x="0" y="12"/>
                </a:cxn>
                <a:cxn ang="0">
                  <a:pos x="0" y="2220"/>
                </a:cxn>
                <a:cxn ang="0">
                  <a:pos x="228" y="2220"/>
                </a:cxn>
              </a:cxnLst>
              <a:rect l="0" t="0" r="r" b="b"/>
              <a:pathLst>
                <a:path w="264" h="2220">
                  <a:moveTo>
                    <a:pt x="264" y="0"/>
                  </a:moveTo>
                  <a:lnTo>
                    <a:pt x="0" y="12"/>
                  </a:lnTo>
                  <a:lnTo>
                    <a:pt x="0" y="2220"/>
                  </a:lnTo>
                  <a:lnTo>
                    <a:pt x="228" y="2220"/>
                  </a:ln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" name="TextBox 21"/>
            <p:cNvSpPr txBox="1"/>
            <p:nvPr/>
          </p:nvSpPr>
          <p:spPr>
            <a:xfrm rot="16200000">
              <a:off x="1063987" y="1447286"/>
              <a:ext cx="1268296" cy="20313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en-US" dirty="0">
                  <a:solidFill>
                    <a:srgbClr val="008000"/>
                  </a:solidFill>
                </a:rPr>
                <a:t> Matrix</a:t>
              </a:r>
            </a:p>
            <a:p>
              <a:pPr>
                <a:lnSpc>
                  <a:spcPct val="140000"/>
                </a:lnSpc>
              </a:pPr>
              <a:r>
                <a:rPr lang="en-US" dirty="0">
                  <a:solidFill>
                    <a:srgbClr val="008000"/>
                  </a:solidFill>
                </a:rPr>
                <a:t>Alien</a:t>
              </a:r>
            </a:p>
            <a:p>
              <a:pPr>
                <a:lnSpc>
                  <a:spcPct val="140000"/>
                </a:lnSpc>
              </a:pPr>
              <a:r>
                <a:rPr lang="en-US" dirty="0">
                  <a:solidFill>
                    <a:srgbClr val="008000"/>
                  </a:solidFill>
                </a:rPr>
                <a:t>Serenity</a:t>
              </a:r>
            </a:p>
            <a:p>
              <a:pPr>
                <a:lnSpc>
                  <a:spcPct val="140000"/>
                </a:lnSpc>
              </a:pPr>
              <a:r>
                <a:rPr lang="en-US" dirty="0">
                  <a:solidFill>
                    <a:srgbClr val="008000"/>
                  </a:solidFill>
                </a:rPr>
                <a:t>Casablanca</a:t>
              </a:r>
            </a:p>
            <a:p>
              <a:pPr>
                <a:lnSpc>
                  <a:spcPct val="140000"/>
                </a:lnSpc>
              </a:pPr>
              <a:r>
                <a:rPr lang="en-US" dirty="0">
                  <a:solidFill>
                    <a:srgbClr val="008000"/>
                  </a:solidFill>
                </a:rPr>
                <a:t> </a:t>
              </a:r>
              <a:r>
                <a:rPr lang="en-US" dirty="0" err="1">
                  <a:solidFill>
                    <a:srgbClr val="008000"/>
                  </a:solidFill>
                </a:rPr>
                <a:t>Amelie</a:t>
              </a:r>
              <a:endParaRPr lang="en-US" dirty="0">
                <a:solidFill>
                  <a:srgbClr val="008000"/>
                </a:solidFill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758672" y="3018528"/>
              <a:ext cx="1984528" cy="267765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1" dirty="0">
                  <a:latin typeface="Times New Roman" pitchFamily="18" charset="0"/>
                  <a:cs typeface="Times New Roman" pitchFamily="18" charset="0"/>
                </a:rPr>
                <a:t>1   1   1</a:t>
              </a:r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   0   0</a:t>
              </a:r>
            </a:p>
            <a:p>
              <a:pPr algn="ctr"/>
              <a:r>
                <a:rPr lang="en-US" sz="2400" b="1" dirty="0">
                  <a:latin typeface="Times New Roman" pitchFamily="18" charset="0"/>
                  <a:cs typeface="Times New Roman" pitchFamily="18" charset="0"/>
                </a:rPr>
                <a:t>3   3   3</a:t>
              </a:r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   0   0</a:t>
              </a:r>
            </a:p>
            <a:p>
              <a:pPr algn="ctr"/>
              <a:r>
                <a:rPr lang="en-US" sz="2400" b="1" dirty="0">
                  <a:latin typeface="Times New Roman" pitchFamily="18" charset="0"/>
                  <a:cs typeface="Times New Roman" pitchFamily="18" charset="0"/>
                </a:rPr>
                <a:t>4   4   4</a:t>
              </a:r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   0   0</a:t>
              </a:r>
            </a:p>
            <a:p>
              <a:pPr algn="ctr"/>
              <a:r>
                <a:rPr lang="en-US" sz="2400" b="1" dirty="0">
                  <a:latin typeface="Times New Roman" pitchFamily="18" charset="0"/>
                  <a:cs typeface="Times New Roman" pitchFamily="18" charset="0"/>
                </a:rPr>
                <a:t>5   5   5</a:t>
              </a:r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   0   0</a:t>
              </a:r>
            </a:p>
            <a:p>
              <a:pPr algn="ctr"/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0   </a:t>
              </a:r>
              <a:r>
                <a:rPr lang="en-US" sz="2400" b="1" dirty="0">
                  <a:latin typeface="Times New Roman" pitchFamily="18" charset="0"/>
                  <a:cs typeface="Times New Roman" pitchFamily="18" charset="0"/>
                </a:rPr>
                <a:t>2</a:t>
              </a:r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   0   </a:t>
              </a:r>
              <a:r>
                <a:rPr lang="en-US" sz="2400" b="1" dirty="0">
                  <a:latin typeface="Times New Roman" pitchFamily="18" charset="0"/>
                  <a:cs typeface="Times New Roman" pitchFamily="18" charset="0"/>
                </a:rPr>
                <a:t>4   4</a:t>
              </a:r>
            </a:p>
            <a:p>
              <a:pPr algn="ctr"/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0   0   0   </a:t>
              </a:r>
              <a:r>
                <a:rPr lang="en-US" sz="2400" b="1" dirty="0">
                  <a:latin typeface="Times New Roman" pitchFamily="18" charset="0"/>
                  <a:cs typeface="Times New Roman" pitchFamily="18" charset="0"/>
                </a:rPr>
                <a:t>5   5</a:t>
              </a:r>
            </a:p>
            <a:p>
              <a:pPr algn="ctr"/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0   </a:t>
              </a:r>
              <a:r>
                <a:rPr lang="en-US" sz="2400" b="1" dirty="0">
                  <a:latin typeface="Times New Roman" pitchFamily="18" charset="0"/>
                  <a:cs typeface="Times New Roman" pitchFamily="18" charset="0"/>
                </a:rPr>
                <a:t>1</a:t>
              </a:r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   0   </a:t>
              </a:r>
              <a:r>
                <a:rPr lang="en-US" sz="2400" b="1" dirty="0">
                  <a:latin typeface="Times New Roman" pitchFamily="18" charset="0"/>
                  <a:cs typeface="Times New Roman" pitchFamily="18" charset="0"/>
                </a:rPr>
                <a:t>2   2</a:t>
              </a:r>
            </a:p>
          </p:txBody>
        </p:sp>
        <p:grpSp>
          <p:nvGrpSpPr>
            <p:cNvPr id="24" name="Group 23"/>
            <p:cNvGrpSpPr/>
            <p:nvPr/>
          </p:nvGrpSpPr>
          <p:grpSpPr>
            <a:xfrm>
              <a:off x="2895600" y="3018528"/>
              <a:ext cx="2514600" cy="2677656"/>
              <a:chOff x="2971800" y="3018528"/>
              <a:chExt cx="2514600" cy="2677656"/>
            </a:xfrm>
          </p:grpSpPr>
          <p:sp>
            <p:nvSpPr>
              <p:cNvPr id="27" name="Freeform 19"/>
              <p:cNvSpPr>
                <a:spLocks/>
              </p:cNvSpPr>
              <p:nvPr/>
            </p:nvSpPr>
            <p:spPr bwMode="auto">
              <a:xfrm flipH="1">
                <a:off x="5181600" y="3055104"/>
                <a:ext cx="152400" cy="2590800"/>
              </a:xfrm>
              <a:custGeom>
                <a:avLst/>
                <a:gdLst/>
                <a:ahLst/>
                <a:cxnLst>
                  <a:cxn ang="0">
                    <a:pos x="264" y="0"/>
                  </a:cxn>
                  <a:cxn ang="0">
                    <a:pos x="0" y="12"/>
                  </a:cxn>
                  <a:cxn ang="0">
                    <a:pos x="0" y="2220"/>
                  </a:cxn>
                  <a:cxn ang="0">
                    <a:pos x="228" y="2220"/>
                  </a:cxn>
                </a:cxnLst>
                <a:rect l="0" t="0" r="r" b="b"/>
                <a:pathLst>
                  <a:path w="264" h="2220">
                    <a:moveTo>
                      <a:pt x="264" y="0"/>
                    </a:moveTo>
                    <a:lnTo>
                      <a:pt x="0" y="12"/>
                    </a:lnTo>
                    <a:lnTo>
                      <a:pt x="0" y="2220"/>
                    </a:lnTo>
                    <a:lnTo>
                      <a:pt x="228" y="2220"/>
                    </a:lnTo>
                  </a:path>
                </a:pathLst>
              </a:custGeom>
              <a:noFill/>
              <a:ln w="38100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med" len="med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" name="Freeform 20"/>
              <p:cNvSpPr>
                <a:spLocks/>
              </p:cNvSpPr>
              <p:nvPr/>
            </p:nvSpPr>
            <p:spPr bwMode="auto">
              <a:xfrm>
                <a:off x="3105912" y="3044952"/>
                <a:ext cx="228600" cy="2590800"/>
              </a:xfrm>
              <a:custGeom>
                <a:avLst/>
                <a:gdLst/>
                <a:ahLst/>
                <a:cxnLst>
                  <a:cxn ang="0">
                    <a:pos x="264" y="0"/>
                  </a:cxn>
                  <a:cxn ang="0">
                    <a:pos x="0" y="12"/>
                  </a:cxn>
                  <a:cxn ang="0">
                    <a:pos x="0" y="2220"/>
                  </a:cxn>
                  <a:cxn ang="0">
                    <a:pos x="228" y="2220"/>
                  </a:cxn>
                </a:cxnLst>
                <a:rect l="0" t="0" r="r" b="b"/>
                <a:pathLst>
                  <a:path w="264" h="2220">
                    <a:moveTo>
                      <a:pt x="264" y="0"/>
                    </a:moveTo>
                    <a:lnTo>
                      <a:pt x="0" y="12"/>
                    </a:lnTo>
                    <a:lnTo>
                      <a:pt x="0" y="2220"/>
                    </a:lnTo>
                    <a:lnTo>
                      <a:pt x="228" y="2220"/>
                    </a:lnTo>
                  </a:path>
                </a:pathLst>
              </a:custGeom>
              <a:noFill/>
              <a:ln w="38100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med" len="med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2971800" y="3018528"/>
                <a:ext cx="2514600" cy="267765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400" b="1" dirty="0">
                    <a:latin typeface="Times New Roman" pitchFamily="18" charset="0"/>
                    <a:cs typeface="Times New Roman" pitchFamily="18" charset="0"/>
                  </a:rPr>
                  <a:t>0.13</a:t>
                </a:r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   0.02  -0.01</a:t>
                </a:r>
              </a:p>
              <a:p>
                <a:pPr algn="ctr"/>
                <a:r>
                  <a:rPr lang="en-US" sz="2400" b="1" dirty="0">
                    <a:latin typeface="Times New Roman" pitchFamily="18" charset="0"/>
                    <a:cs typeface="Times New Roman" pitchFamily="18" charset="0"/>
                  </a:rPr>
                  <a:t>0.41</a:t>
                </a:r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   0.07  -0.03</a:t>
                </a:r>
              </a:p>
              <a:p>
                <a:pPr algn="ctr"/>
                <a:r>
                  <a:rPr lang="en-US" sz="2400" b="1" dirty="0">
                    <a:latin typeface="Times New Roman" pitchFamily="18" charset="0"/>
                    <a:cs typeface="Times New Roman" pitchFamily="18" charset="0"/>
                  </a:rPr>
                  <a:t>0.55</a:t>
                </a:r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   0.09  -0.04</a:t>
                </a:r>
              </a:p>
              <a:p>
                <a:pPr algn="ctr"/>
                <a:r>
                  <a:rPr lang="en-US" sz="2400" b="1" dirty="0">
                    <a:latin typeface="Times New Roman" pitchFamily="18" charset="0"/>
                    <a:cs typeface="Times New Roman" pitchFamily="18" charset="0"/>
                  </a:rPr>
                  <a:t>0.68</a:t>
                </a:r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   0.11  -0.05</a:t>
                </a:r>
              </a:p>
              <a:p>
                <a:pPr algn="ctr"/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0.15  </a:t>
                </a:r>
                <a:r>
                  <a:rPr lang="en-US" sz="2400" b="1" dirty="0">
                    <a:latin typeface="Times New Roman" pitchFamily="18" charset="0"/>
                    <a:cs typeface="Times New Roman" pitchFamily="18" charset="0"/>
                  </a:rPr>
                  <a:t>-0.59</a:t>
                </a:r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   </a:t>
                </a:r>
                <a:r>
                  <a:rPr lang="en-US" sz="2400" b="1" dirty="0">
                    <a:latin typeface="Times New Roman" pitchFamily="18" charset="0"/>
                    <a:cs typeface="Times New Roman" pitchFamily="18" charset="0"/>
                  </a:rPr>
                  <a:t>0.65</a:t>
                </a:r>
              </a:p>
              <a:p>
                <a:pPr algn="ctr"/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0.07  </a:t>
                </a:r>
                <a:r>
                  <a:rPr lang="en-US" sz="2400" b="1" dirty="0">
                    <a:latin typeface="Times New Roman" pitchFamily="18" charset="0"/>
                    <a:cs typeface="Times New Roman" pitchFamily="18" charset="0"/>
                  </a:rPr>
                  <a:t>-0.73</a:t>
                </a:r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  </a:t>
                </a:r>
                <a:r>
                  <a:rPr lang="en-US" sz="2400" b="1" dirty="0">
                    <a:latin typeface="Times New Roman" pitchFamily="18" charset="0"/>
                    <a:cs typeface="Times New Roman" pitchFamily="18" charset="0"/>
                  </a:rPr>
                  <a:t>-0.67</a:t>
                </a:r>
              </a:p>
              <a:p>
                <a:pPr algn="ctr"/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0.07  </a:t>
                </a:r>
                <a:r>
                  <a:rPr lang="en-US" sz="2400" b="1" dirty="0">
                    <a:latin typeface="Times New Roman" pitchFamily="18" charset="0"/>
                    <a:cs typeface="Times New Roman" pitchFamily="18" charset="0"/>
                  </a:rPr>
                  <a:t>-0.29</a:t>
                </a:r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   </a:t>
                </a:r>
                <a:r>
                  <a:rPr lang="en-US" sz="2400" b="1" dirty="0">
                    <a:latin typeface="Times New Roman" pitchFamily="18" charset="0"/>
                    <a:cs typeface="Times New Roman" pitchFamily="18" charset="0"/>
                  </a:rPr>
                  <a:t>0.32</a:t>
                </a:r>
              </a:p>
            </p:txBody>
          </p:sp>
        </p:grpSp>
        <p:sp>
          <p:nvSpPr>
            <p:cNvPr id="25" name="Rectangle 24"/>
            <p:cNvSpPr/>
            <p:nvPr/>
          </p:nvSpPr>
          <p:spPr>
            <a:xfrm>
              <a:off x="6076950" y="3676471"/>
              <a:ext cx="1984528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b="1" dirty="0">
                  <a:latin typeface="Times New Roman" pitchFamily="18" charset="0"/>
                  <a:cs typeface="Times New Roman" pitchFamily="18" charset="0"/>
                </a:rPr>
                <a:t>12.4</a:t>
              </a:r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  0     0</a:t>
              </a:r>
            </a:p>
            <a:p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0       </a:t>
              </a:r>
              <a:r>
                <a:rPr lang="en-US" sz="2400" b="1" dirty="0">
                  <a:latin typeface="Times New Roman" pitchFamily="18" charset="0"/>
                  <a:cs typeface="Times New Roman" pitchFamily="18" charset="0"/>
                </a:rPr>
                <a:t>9.5</a:t>
              </a:r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  0</a:t>
              </a:r>
            </a:p>
            <a:p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0       0     </a:t>
              </a:r>
              <a:r>
                <a:rPr lang="en-US" sz="2400" b="1" dirty="0">
                  <a:latin typeface="Times New Roman" pitchFamily="18" charset="0"/>
                  <a:cs typeface="Times New Roman" pitchFamily="18" charset="0"/>
                </a:rPr>
                <a:t>1.3</a:t>
              </a: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5334000" y="5562600"/>
              <a:ext cx="3810000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b="1" dirty="0">
                  <a:latin typeface="Times New Roman" pitchFamily="18" charset="0"/>
                  <a:cs typeface="Times New Roman" pitchFamily="18" charset="0"/>
                </a:rPr>
                <a:t>0.56   0.59  0.56</a:t>
              </a:r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   0.09    0.09</a:t>
              </a:r>
            </a:p>
            <a:p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0.12  -0.02  0.12  </a:t>
              </a:r>
              <a:r>
                <a:rPr lang="en-US" sz="2400" b="1" dirty="0">
                  <a:latin typeface="Times New Roman" pitchFamily="18" charset="0"/>
                  <a:cs typeface="Times New Roman" pitchFamily="18" charset="0"/>
                </a:rPr>
                <a:t>-0.69  -0.69</a:t>
              </a:r>
            </a:p>
            <a:p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0.40  </a:t>
              </a:r>
              <a:r>
                <a:rPr lang="en-US" sz="2400" b="1" dirty="0">
                  <a:latin typeface="Times New Roman" pitchFamily="18" charset="0"/>
                  <a:cs typeface="Times New Roman" pitchFamily="18" charset="0"/>
                </a:rPr>
                <a:t>-0.80</a:t>
              </a:r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  0.40   0.09    0.09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31E1562-113F-8643-B826-6C58DD3082E4}"/>
                  </a:ext>
                </a:extLst>
              </p:cNvPr>
              <p:cNvSpPr txBox="1"/>
              <p:nvPr/>
            </p:nvSpPr>
            <p:spPr>
              <a:xfrm>
                <a:off x="4433267" y="971399"/>
                <a:ext cx="7430176" cy="8418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d>
                            <m:dPr>
                              <m:begChr m:val="["/>
                              <m:endChr m:val="]"/>
                              <m:ctrlPr>
                                <a:rPr lang="en-US" sz="4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4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4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 × </m:t>
                              </m:r>
                              <m:r>
                                <a:rPr lang="en-US" sz="4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</m:sub>
                      </m:sSub>
                      <m:r>
                        <a:rPr lang="en-US" sz="4000" i="1">
                          <a:solidFill>
                            <a:schemeClr val="accent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≈</m:t>
                      </m:r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𝑈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[</m:t>
                          </m:r>
                          <m: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𝑚</m:t>
                          </m:r>
                          <m: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 × </m:t>
                          </m:r>
                          <m: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𝑟</m:t>
                          </m:r>
                          <m: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]</m:t>
                          </m:r>
                        </m:sub>
                      </m:sSub>
                      <m:sSub>
                        <m:sSubPr>
                          <m:ctrlPr>
                            <a:rPr lang="en-US" sz="40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4000" i="1">
                              <a:solidFill>
                                <a:schemeClr val="accent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Σ</m:t>
                          </m:r>
                        </m:e>
                        <m:sub>
                          <m:d>
                            <m:dPr>
                              <m:begChr m:val="["/>
                              <m:endChr m:val="]"/>
                              <m:ctrlPr>
                                <a:rPr lang="en-US" sz="40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40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𝑟</m:t>
                              </m:r>
                              <m:r>
                                <a:rPr lang="en-US" sz="40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US" sz="40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sz="40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𝑟</m:t>
                              </m:r>
                            </m:e>
                          </m:d>
                        </m:sub>
                      </m:sSub>
                      <m:sSup>
                        <m:sSupPr>
                          <m:ctrlPr>
                            <a:rPr lang="en-US" sz="40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40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40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000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𝑉</m:t>
                                  </m:r>
                                </m:e>
                                <m:sub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40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4000" i="1">
                                          <a:solidFill>
                                            <a:schemeClr val="accent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𝑛</m:t>
                                      </m:r>
                                      <m:r>
                                        <a:rPr lang="en-US" sz="40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×</m:t>
                                      </m:r>
                                      <m:r>
                                        <a:rPr lang="en-US" sz="4000" i="1">
                                          <a:solidFill>
                                            <a:schemeClr val="accent1"/>
                                          </a:solidFill>
                                          <a:latin typeface="Cambria Math" charset="0"/>
                                        </a:rPr>
                                        <m:t> </m:t>
                                      </m:r>
                                      <m:r>
                                        <a:rPr lang="en-US" sz="4000" i="1">
                                          <a:solidFill>
                                            <a:schemeClr val="accent1"/>
                                          </a:solidFill>
                                          <a:latin typeface="Cambria Math" charset="0"/>
                                        </a:rPr>
                                        <m:t>𝑟</m:t>
                                      </m:r>
                                    </m:e>
                                  </m:d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4000" i="1">
                              <a:solidFill>
                                <a:schemeClr val="accent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40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B31E1562-113F-8643-B826-6C58DD3082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3267" y="971399"/>
                <a:ext cx="7430176" cy="841834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 Box 31"/>
          <p:cNvSpPr txBox="1">
            <a:spLocks noChangeArrowheads="1"/>
          </p:cNvSpPr>
          <p:nvPr/>
        </p:nvSpPr>
        <p:spPr bwMode="auto">
          <a:xfrm>
            <a:off x="3658638" y="1761114"/>
            <a:ext cx="1435008" cy="369332"/>
          </a:xfrm>
          <a:prstGeom prst="rect">
            <a:avLst/>
          </a:prstGeom>
          <a:noFill/>
          <a:ln w="15875">
            <a:noFill/>
            <a:miter lim="800000"/>
            <a:headEnd type="none" w="sm" len="sm"/>
            <a:tailEnd/>
          </a:ln>
          <a:effectLst/>
        </p:spPr>
        <p:txBody>
          <a:bodyPr wrap="none" anchor="ctr">
            <a:spAutoFit/>
          </a:bodyPr>
          <a:lstStyle/>
          <a:p>
            <a:r>
              <a:rPr lang="en-US" b="1" dirty="0" err="1">
                <a:solidFill>
                  <a:srgbClr val="C00000"/>
                </a:solidFill>
              </a:rPr>
              <a:t>SciFi</a:t>
            </a:r>
            <a:r>
              <a:rPr lang="en-US" b="1" dirty="0">
                <a:solidFill>
                  <a:srgbClr val="C00000"/>
                </a:solidFill>
              </a:rPr>
              <a:t>-concept</a:t>
            </a:r>
          </a:p>
        </p:txBody>
      </p:sp>
      <p:sp>
        <p:nvSpPr>
          <p:cNvPr id="32" name="Text Box 32"/>
          <p:cNvSpPr txBox="1">
            <a:spLocks noChangeArrowheads="1"/>
          </p:cNvSpPr>
          <p:nvPr/>
        </p:nvSpPr>
        <p:spPr bwMode="auto">
          <a:xfrm>
            <a:off x="5258838" y="2065914"/>
            <a:ext cx="1897571" cy="369332"/>
          </a:xfrm>
          <a:prstGeom prst="rect">
            <a:avLst/>
          </a:prstGeom>
          <a:noFill/>
          <a:ln w="15875">
            <a:noFill/>
            <a:miter lim="800000"/>
            <a:headEnd type="none" w="sm" len="sm"/>
            <a:tailEnd/>
          </a:ln>
          <a:effectLst/>
        </p:spPr>
        <p:txBody>
          <a:bodyPr wrap="none" anchor="ctr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Romance-concept</a:t>
            </a:r>
          </a:p>
        </p:txBody>
      </p:sp>
      <p:sp>
        <p:nvSpPr>
          <p:cNvPr id="33" name="Line 33"/>
          <p:cNvSpPr>
            <a:spLocks noChangeShapeType="1"/>
          </p:cNvSpPr>
          <p:nvPr/>
        </p:nvSpPr>
        <p:spPr bwMode="auto">
          <a:xfrm>
            <a:off x="4348397" y="2067224"/>
            <a:ext cx="0" cy="685800"/>
          </a:xfrm>
          <a:prstGeom prst="line">
            <a:avLst/>
          </a:prstGeom>
          <a:noFill/>
          <a:ln w="28575">
            <a:solidFill>
              <a:srgbClr val="C00000"/>
            </a:solidFill>
            <a:round/>
            <a:headEnd type="none" w="sm" len="sm"/>
            <a:tailEnd type="triangle" w="med" len="med"/>
          </a:ln>
          <a:effectLst/>
        </p:spPr>
        <p:txBody>
          <a:bodyPr wrap="none" anchor="ctr"/>
          <a:lstStyle/>
          <a:p>
            <a:endParaRPr lang="en-US">
              <a:solidFill>
                <a:srgbClr val="C00000"/>
              </a:solidFill>
            </a:endParaRPr>
          </a:p>
        </p:txBody>
      </p:sp>
      <p:sp>
        <p:nvSpPr>
          <p:cNvPr id="34" name="Line 34"/>
          <p:cNvSpPr>
            <a:spLocks noChangeShapeType="1"/>
          </p:cNvSpPr>
          <p:nvPr/>
        </p:nvSpPr>
        <p:spPr bwMode="auto">
          <a:xfrm flipH="1">
            <a:off x="5110397" y="2372024"/>
            <a:ext cx="533400" cy="381000"/>
          </a:xfrm>
          <a:prstGeom prst="line">
            <a:avLst/>
          </a:prstGeom>
          <a:noFill/>
          <a:ln w="28575">
            <a:solidFill>
              <a:srgbClr val="C00000"/>
            </a:solidFill>
            <a:round/>
            <a:headEnd type="none" w="sm" len="sm"/>
            <a:tailEnd type="triangle" w="med" len="med"/>
          </a:ln>
          <a:effectLst/>
        </p:spPr>
        <p:txBody>
          <a:bodyPr wrap="none" anchor="ctr"/>
          <a:lstStyle/>
          <a:p>
            <a:endParaRPr lang="en-US">
              <a:solidFill>
                <a:srgbClr val="C00000"/>
              </a:solidFill>
            </a:endParaRPr>
          </a:p>
        </p:txBody>
      </p:sp>
      <p:sp>
        <p:nvSpPr>
          <p:cNvPr id="35" name="Text Box 35"/>
          <p:cNvSpPr txBox="1">
            <a:spLocks noChangeArrowheads="1"/>
          </p:cNvSpPr>
          <p:nvPr/>
        </p:nvSpPr>
        <p:spPr bwMode="auto">
          <a:xfrm>
            <a:off x="6898663" y="2546127"/>
            <a:ext cx="3105466" cy="369332"/>
          </a:xfrm>
          <a:prstGeom prst="rect">
            <a:avLst/>
          </a:prstGeom>
          <a:noFill/>
          <a:ln w="15875">
            <a:noFill/>
            <a:miter lim="800000"/>
            <a:headEnd type="none" w="sm" len="sm"/>
            <a:tailEnd/>
          </a:ln>
          <a:effectLst/>
        </p:spPr>
        <p:txBody>
          <a:bodyPr wrap="none" anchor="ctr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“strength” of the </a:t>
            </a:r>
            <a:r>
              <a:rPr lang="en-US" b="1" dirty="0" err="1">
                <a:solidFill>
                  <a:srgbClr val="C00000"/>
                </a:solidFill>
              </a:rPr>
              <a:t>SciFi</a:t>
            </a:r>
            <a:r>
              <a:rPr lang="en-US" b="1" dirty="0">
                <a:solidFill>
                  <a:srgbClr val="C00000"/>
                </a:solidFill>
              </a:rPr>
              <a:t>-concept</a:t>
            </a:r>
          </a:p>
        </p:txBody>
      </p:sp>
      <p:sp>
        <p:nvSpPr>
          <p:cNvPr id="36" name="Oval 37"/>
          <p:cNvSpPr>
            <a:spLocks noChangeArrowheads="1"/>
          </p:cNvSpPr>
          <p:nvPr/>
        </p:nvSpPr>
        <p:spPr bwMode="auto">
          <a:xfrm>
            <a:off x="7399927" y="3423427"/>
            <a:ext cx="729710" cy="533400"/>
          </a:xfrm>
          <a:prstGeom prst="ellipse">
            <a:avLst/>
          </a:prstGeom>
          <a:noFill/>
          <a:ln w="38100">
            <a:solidFill>
              <a:srgbClr val="C00000"/>
            </a:solidFill>
            <a:round/>
            <a:headEnd type="none" w="sm" len="sm"/>
            <a:tailEnd/>
          </a:ln>
          <a:effectLst/>
        </p:spPr>
        <p:txBody>
          <a:bodyPr wrap="none" anchor="ctr"/>
          <a:lstStyle/>
          <a:p>
            <a:endParaRPr lang="en-US">
              <a:solidFill>
                <a:srgbClr val="C00000"/>
              </a:solidFill>
            </a:endParaRPr>
          </a:p>
        </p:txBody>
      </p:sp>
      <p:sp>
        <p:nvSpPr>
          <p:cNvPr id="37" name="Text Box 31">
            <a:extLst>
              <a:ext uri="{FF2B5EF4-FFF2-40B4-BE49-F238E27FC236}">
                <a16:creationId xmlns:a16="http://schemas.microsoft.com/office/drawing/2014/main" id="{1F148DBD-140B-2541-9503-37D56F0D19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66377" y="5515915"/>
            <a:ext cx="1435008" cy="369332"/>
          </a:xfrm>
          <a:prstGeom prst="rect">
            <a:avLst/>
          </a:prstGeom>
          <a:noFill/>
          <a:ln w="15875">
            <a:noFill/>
            <a:miter lim="800000"/>
            <a:headEnd type="none" w="sm" len="sm"/>
            <a:tailEnd/>
          </a:ln>
          <a:effectLst/>
        </p:spPr>
        <p:txBody>
          <a:bodyPr wrap="none" anchor="ctr">
            <a:spAutoFit/>
          </a:bodyPr>
          <a:lstStyle/>
          <a:p>
            <a:r>
              <a:rPr lang="en-US" b="1" dirty="0" err="1">
                <a:solidFill>
                  <a:srgbClr val="C00000"/>
                </a:solidFill>
              </a:rPr>
              <a:t>SciFi</a:t>
            </a:r>
            <a:r>
              <a:rPr lang="en-US" b="1" dirty="0">
                <a:solidFill>
                  <a:srgbClr val="C00000"/>
                </a:solidFill>
              </a:rPr>
              <a:t>-concept</a:t>
            </a:r>
          </a:p>
        </p:txBody>
      </p:sp>
      <p:sp>
        <p:nvSpPr>
          <p:cNvPr id="38" name="Text Box 32">
            <a:extLst>
              <a:ext uri="{FF2B5EF4-FFF2-40B4-BE49-F238E27FC236}">
                <a16:creationId xmlns:a16="http://schemas.microsoft.com/office/drawing/2014/main" id="{DB15B758-7B52-7947-BEED-F3EF3F38BB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60362" y="6141338"/>
            <a:ext cx="1897571" cy="369332"/>
          </a:xfrm>
          <a:prstGeom prst="rect">
            <a:avLst/>
          </a:prstGeom>
          <a:noFill/>
          <a:ln w="15875">
            <a:noFill/>
            <a:miter lim="800000"/>
            <a:headEnd type="none" w="sm" len="sm"/>
            <a:tailEnd/>
          </a:ln>
          <a:effectLst/>
        </p:spPr>
        <p:txBody>
          <a:bodyPr wrap="none" anchor="ctr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Romance-concept</a:t>
            </a:r>
          </a:p>
        </p:txBody>
      </p:sp>
      <p:sp>
        <p:nvSpPr>
          <p:cNvPr id="39" name="Line 33">
            <a:extLst>
              <a:ext uri="{FF2B5EF4-FFF2-40B4-BE49-F238E27FC236}">
                <a16:creationId xmlns:a16="http://schemas.microsoft.com/office/drawing/2014/main" id="{0641F196-A8D4-CC42-A44D-154434FA985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618136" y="5615968"/>
            <a:ext cx="791564" cy="81416"/>
          </a:xfrm>
          <a:prstGeom prst="line">
            <a:avLst/>
          </a:prstGeom>
          <a:noFill/>
          <a:ln w="28575">
            <a:solidFill>
              <a:srgbClr val="C00000"/>
            </a:solidFill>
            <a:round/>
            <a:headEnd type="none" w="sm" len="sm"/>
            <a:tailEnd type="triangle" w="med" len="med"/>
          </a:ln>
          <a:effectLst/>
        </p:spPr>
        <p:txBody>
          <a:bodyPr wrap="none" anchor="ctr"/>
          <a:lstStyle/>
          <a:p>
            <a:endParaRPr lang="en-US">
              <a:solidFill>
                <a:srgbClr val="C00000"/>
              </a:solidFill>
            </a:endParaRPr>
          </a:p>
        </p:txBody>
      </p:sp>
      <p:sp>
        <p:nvSpPr>
          <p:cNvPr id="40" name="Line 34">
            <a:extLst>
              <a:ext uri="{FF2B5EF4-FFF2-40B4-BE49-F238E27FC236}">
                <a16:creationId xmlns:a16="http://schemas.microsoft.com/office/drawing/2014/main" id="{2CB95570-C4E2-1041-AFBB-BAB62A61EFB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643796" y="5985300"/>
            <a:ext cx="765903" cy="343901"/>
          </a:xfrm>
          <a:prstGeom prst="line">
            <a:avLst/>
          </a:prstGeom>
          <a:noFill/>
          <a:ln w="28575">
            <a:solidFill>
              <a:srgbClr val="C00000"/>
            </a:solidFill>
            <a:round/>
            <a:headEnd type="none" w="sm" len="sm"/>
            <a:tailEnd type="triangle" w="med" len="med"/>
          </a:ln>
          <a:effectLst/>
        </p:spPr>
        <p:txBody>
          <a:bodyPr wrap="none" anchor="ctr"/>
          <a:lstStyle/>
          <a:p>
            <a:endParaRPr lang="en-US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05787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21E15A-3379-4247-B748-6ED07E001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Netflix Challenge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61A9B4-E6AC-EE40-A33A-F2FE6162F9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094720" cy="4351338"/>
          </a:xfrm>
        </p:spPr>
        <p:txBody>
          <a:bodyPr/>
          <a:lstStyle/>
          <a:p>
            <a:r>
              <a:rPr lang="en-US" dirty="0"/>
              <a:t>$1 million award for people beating their algorithm by 10%</a:t>
            </a:r>
          </a:p>
          <a:p>
            <a:endParaRPr lang="en-US" dirty="0"/>
          </a:p>
          <a:p>
            <a:r>
              <a:rPr lang="en-US" dirty="0"/>
              <a:t>Simply implementing SVD already beats the algorithm Netflix was using…</a:t>
            </a:r>
          </a:p>
          <a:p>
            <a:r>
              <a:rPr lang="en-US" dirty="0"/>
              <a:t>The winning team uses an ensemble of many methods</a:t>
            </a:r>
          </a:p>
          <a:p>
            <a:pPr lvl="1"/>
            <a:r>
              <a:rPr lang="en-US" dirty="0"/>
              <a:t>SVD is one major component</a:t>
            </a:r>
          </a:p>
        </p:txBody>
      </p:sp>
    </p:spTree>
    <p:extLst>
      <p:ext uri="{BB962C8B-B14F-4D97-AF65-F5344CB8AC3E}">
        <p14:creationId xmlns:p14="http://schemas.microsoft.com/office/powerpoint/2010/main" val="2722300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Perform SVD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Should be covered in linear algebra class</a:t>
            </a:r>
            <a:r>
              <a:rPr lang="mr-IN" dirty="0"/>
              <a:t>…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Most likely, you will just use an existing library </a:t>
            </a:r>
          </a:p>
        </p:txBody>
      </p:sp>
    </p:spTree>
    <p:extLst>
      <p:ext uri="{BB962C8B-B14F-4D97-AF65-F5344CB8AC3E}">
        <p14:creationId xmlns:p14="http://schemas.microsoft.com/office/powerpoint/2010/main" val="3355090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473C9-D685-A84E-8D05-C17B29A7AD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Logistics: Bidding for Presentations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09311C-2E3E-514F-8AD6-5B8F97FB47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5801"/>
            <a:ext cx="11190194" cy="5599227"/>
          </a:xfrm>
        </p:spPr>
        <p:txBody>
          <a:bodyPr>
            <a:normAutofit/>
          </a:bodyPr>
          <a:lstStyle/>
          <a:p>
            <a:r>
              <a:rPr lang="en-US" dirty="0"/>
              <a:t>Additional notes</a:t>
            </a:r>
          </a:p>
          <a:p>
            <a:pPr lvl="1"/>
            <a:r>
              <a:rPr lang="en-US" dirty="0"/>
              <a:t>Enter the </a:t>
            </a:r>
            <a:r>
              <a:rPr lang="en-US" b="1" dirty="0"/>
              <a:t>names of all members </a:t>
            </a:r>
            <a:r>
              <a:rPr lang="en-US" dirty="0"/>
              <a:t>in your group</a:t>
            </a:r>
          </a:p>
          <a:p>
            <a:pPr marL="0" indent="0">
              <a:buNone/>
            </a:pPr>
            <a:endParaRPr lang="en-US" dirty="0"/>
          </a:p>
          <a:p>
            <a:pPr lvl="1"/>
            <a:r>
              <a:rPr lang="en-US" dirty="0"/>
              <a:t>I’ll announce the assignment tomorrow</a:t>
            </a:r>
          </a:p>
          <a:p>
            <a:pPr lvl="1"/>
            <a:r>
              <a:rPr lang="en-US" dirty="0"/>
              <a:t>Manually solve the max-cover problem with the following objectives (in order)</a:t>
            </a:r>
          </a:p>
          <a:p>
            <a:pPr lvl="2"/>
            <a:r>
              <a:rPr lang="en-US" dirty="0"/>
              <a:t>Minimize # groups assigned to unpreferred slots</a:t>
            </a:r>
          </a:p>
          <a:p>
            <a:pPr lvl="2"/>
            <a:r>
              <a:rPr lang="en-US" dirty="0"/>
              <a:t>Prioritize groups with more bids</a:t>
            </a:r>
          </a:p>
          <a:p>
            <a:pPr lvl="2"/>
            <a:r>
              <a:rPr lang="en-US" dirty="0"/>
              <a:t>Random assignment at the end </a:t>
            </a:r>
          </a:p>
          <a:p>
            <a:pPr lvl="1"/>
            <a:r>
              <a:rPr lang="en-US" dirty="0"/>
              <a:t>I’ll fill in the slots if there are fewer groups than slots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6501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C8480E-D3D6-2B45-A8CA-8528DC528A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709738"/>
            <a:ext cx="12191999" cy="2852737"/>
          </a:xfrm>
        </p:spPr>
        <p:txBody>
          <a:bodyPr>
            <a:normAutofit/>
          </a:bodyPr>
          <a:lstStyle/>
          <a:p>
            <a:r>
              <a:rPr lang="en-US" sz="5400" dirty="0"/>
              <a:t>Let’s (finally) get back to label aggregation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C4B233-ACC0-F244-AB9D-9DFC85B016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49" y="5197642"/>
            <a:ext cx="10642839" cy="892008"/>
          </a:xfrm>
        </p:spPr>
        <p:txBody>
          <a:bodyPr/>
          <a:lstStyle/>
          <a:p>
            <a:r>
              <a:rPr lang="en-US" dirty="0"/>
              <a:t>Who moderates the moderators? Crowdsourcing abuse detection in user-generated content. Ghosh, Kale, and McAfee. EC 2011.</a:t>
            </a:r>
          </a:p>
        </p:txBody>
      </p:sp>
    </p:spTree>
    <p:extLst>
      <p:ext uri="{BB962C8B-B14F-4D97-AF65-F5344CB8AC3E}">
        <p14:creationId xmlns:p14="http://schemas.microsoft.com/office/powerpoint/2010/main" val="37365024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Generated Content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431780" cy="476948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It’s a common practice to use user ratings to determine whether a content is good or not</a:t>
            </a:r>
          </a:p>
          <a:p>
            <a:endParaRPr lang="en-US" dirty="0"/>
          </a:p>
          <a:p>
            <a:r>
              <a:rPr lang="en-US" dirty="0"/>
              <a:t>When a content receives a bad rating</a:t>
            </a:r>
          </a:p>
          <a:p>
            <a:pPr lvl="1"/>
            <a:r>
              <a:rPr lang="en-US" dirty="0"/>
              <a:t>is the content bad, or</a:t>
            </a:r>
          </a:p>
          <a:p>
            <a:pPr lvl="1"/>
            <a:r>
              <a:rPr lang="en-US" dirty="0"/>
              <a:t>is the rating bad?</a:t>
            </a:r>
          </a:p>
          <a:p>
            <a:endParaRPr lang="en-US" dirty="0"/>
          </a:p>
          <a:p>
            <a:r>
              <a:rPr lang="en-US" dirty="0"/>
              <a:t>Given users ratings, how to decide content quality</a:t>
            </a:r>
          </a:p>
          <a:p>
            <a:endParaRPr lang="en-US" dirty="0"/>
          </a:p>
          <a:p>
            <a:r>
              <a:rPr lang="en-US" dirty="0"/>
              <a:t>This is a crowdsourcing label aggregation problem. With each rating being a label provided by a worker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751F70-4C80-6F41-BF09-4AD4887607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3729" y="2254322"/>
            <a:ext cx="2005904" cy="2143232"/>
          </a:xfrm>
          <a:prstGeom prst="rect">
            <a:avLst/>
          </a:prstGeom>
          <a:solidFill>
            <a:srgbClr val="FFFFFF">
              <a:shade val="85000"/>
            </a:srgbClr>
          </a:solidFill>
          <a:ln w="3175" cap="sq">
            <a:solidFill>
              <a:schemeClr val="tx1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49150FE-8ECF-084A-B7FC-AECA6436CC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3044" y="3884140"/>
            <a:ext cx="2738207" cy="51341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0802941-7D2B-A845-8412-A5E8EEDB32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83044" y="2340982"/>
            <a:ext cx="1886936" cy="60221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0C81BB7-3D31-EA4A-86B0-9ABAFFDC79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83044" y="3078132"/>
            <a:ext cx="1584307" cy="57326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73736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A71CA-641D-EF49-AE7D-5DE0E11494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551B8A-5ADD-6848-991B-507394ED50B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325563"/>
                <a:ext cx="11193379" cy="5989637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Basic components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raters,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=1,…,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contributions,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=1,…,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lit/>
                      </m:rP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−1,1</m:t>
                    </m:r>
                    <m:r>
                      <m:rPr>
                        <m:lit/>
                      </m:rP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 is the rating rater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gives to contribution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r>
                  <a:rPr lang="en-US" dirty="0"/>
                  <a:t>Label generation process</a:t>
                </a:r>
              </a:p>
              <a:p>
                <a:pPr lvl="1"/>
                <a:r>
                  <a:rPr lang="en-US" dirty="0"/>
                  <a:t>Each contribution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has a true quality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∈</m:t>
                    </m:r>
                    <m:r>
                      <m:rPr>
                        <m:lit/>
                      </m:rP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{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−1,1</m:t>
                    </m:r>
                    <m:r>
                      <m:rPr>
                        <m:lit/>
                      </m:rP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}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Each rater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𝑖</m:t>
                    </m:r>
                  </m:oMath>
                </a14:m>
                <a:r>
                  <a:rPr lang="en-US" dirty="0"/>
                  <a:t> gives </a:t>
                </a:r>
                <a:r>
                  <a:rPr lang="en-US" i="1" dirty="0"/>
                  <a:t>correct</a:t>
                </a:r>
                <a:r>
                  <a:rPr lang="en-US" dirty="0"/>
                  <a:t> rating with probability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𝜓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sz="200" dirty="0"/>
              </a:p>
              <a:p>
                <a:r>
                  <a:rPr lang="en-US" dirty="0"/>
                  <a:t>Goal: Infer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for all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 from rating matrix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𝑈</m:t>
                    </m:r>
                  </m:oMath>
                </a14:m>
                <a:r>
                  <a:rPr lang="en-US" dirty="0"/>
                  <a:t> (both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𝜓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are unknown)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551B8A-5ADD-6848-991B-507394ED50B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325563"/>
                <a:ext cx="11193379" cy="5989637"/>
              </a:xfrm>
              <a:blipFill>
                <a:blip r:embed="rId2"/>
                <a:stretch>
                  <a:fillRect l="-906" t="-16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63A77B9-1BA9-EC4D-825D-CC2A118142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8833106"/>
              </p:ext>
            </p:extLst>
          </p:nvPr>
        </p:nvGraphicFramePr>
        <p:xfrm>
          <a:off x="1608794" y="3083050"/>
          <a:ext cx="7012692" cy="13716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68782">
                  <a:extLst>
                    <a:ext uri="{9D8B030D-6E8A-4147-A177-3AD203B41FA5}">
                      <a16:colId xmlns:a16="http://schemas.microsoft.com/office/drawing/2014/main" val="1788620328"/>
                    </a:ext>
                  </a:extLst>
                </a:gridCol>
                <a:gridCol w="1168782">
                  <a:extLst>
                    <a:ext uri="{9D8B030D-6E8A-4147-A177-3AD203B41FA5}">
                      <a16:colId xmlns:a16="http://schemas.microsoft.com/office/drawing/2014/main" val="2728248967"/>
                    </a:ext>
                  </a:extLst>
                </a:gridCol>
                <a:gridCol w="1168782">
                  <a:extLst>
                    <a:ext uri="{9D8B030D-6E8A-4147-A177-3AD203B41FA5}">
                      <a16:colId xmlns:a16="http://schemas.microsoft.com/office/drawing/2014/main" val="543596142"/>
                    </a:ext>
                  </a:extLst>
                </a:gridCol>
                <a:gridCol w="1168782">
                  <a:extLst>
                    <a:ext uri="{9D8B030D-6E8A-4147-A177-3AD203B41FA5}">
                      <a16:colId xmlns:a16="http://schemas.microsoft.com/office/drawing/2014/main" val="295393185"/>
                    </a:ext>
                  </a:extLst>
                </a:gridCol>
                <a:gridCol w="1168782">
                  <a:extLst>
                    <a:ext uri="{9D8B030D-6E8A-4147-A177-3AD203B41FA5}">
                      <a16:colId xmlns:a16="http://schemas.microsoft.com/office/drawing/2014/main" val="2679502010"/>
                    </a:ext>
                  </a:extLst>
                </a:gridCol>
                <a:gridCol w="1168782">
                  <a:extLst>
                    <a:ext uri="{9D8B030D-6E8A-4147-A177-3AD203B41FA5}">
                      <a16:colId xmlns:a16="http://schemas.microsoft.com/office/drawing/2014/main" val="2686921532"/>
                    </a:ext>
                  </a:extLst>
                </a:gridCol>
              </a:tblGrid>
              <a:tr h="273265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Rater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Rater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Rater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Rater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359388"/>
                  </a:ext>
                </a:extLst>
              </a:tr>
              <a:tr h="23247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Contribution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6816474"/>
                  </a:ext>
                </a:extLst>
              </a:tr>
              <a:tr h="23247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Contribution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4459187"/>
                  </a:ext>
                </a:extLst>
              </a:tr>
              <a:tr h="23247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Contribution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7105541"/>
                  </a:ext>
                </a:extLst>
              </a:tr>
              <a:tr h="23247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1774729"/>
                  </a:ext>
                </a:extLst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2791326" y="3368842"/>
            <a:ext cx="5830160" cy="108580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9030443" y="3524201"/>
                <a:ext cx="723275" cy="769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1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𝑼</m:t>
                      </m:r>
                    </m:oMath>
                  </m:oMathPara>
                </a14:m>
                <a:endParaRPr lang="en-US" sz="4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0443" y="3524201"/>
                <a:ext cx="723275" cy="769441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6E71CED-EE4C-574D-94E1-21D28EA6F28C}"/>
              </a:ext>
            </a:extLst>
          </p:cNvPr>
          <p:cNvSpPr/>
          <p:nvPr/>
        </p:nvSpPr>
        <p:spPr>
          <a:xfrm>
            <a:off x="5115140" y="144821"/>
            <a:ext cx="7012692" cy="16039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NOTE:</a:t>
            </a:r>
          </a:p>
          <a:p>
            <a:r>
              <a:rPr lang="en-US" dirty="0"/>
              <a:t>1. The notations here are different from the previous slides about SVD.</a:t>
            </a:r>
          </a:p>
          <a:p>
            <a:r>
              <a:rPr lang="en-US" dirty="0"/>
              <a:t>2. The matrix also uses a different representation compared with the movie rating examples. In movie rating, each row is a user’s ratings. Here, each column is a rater’s ratings.</a:t>
            </a:r>
          </a:p>
        </p:txBody>
      </p:sp>
    </p:spTree>
    <p:extLst>
      <p:ext uri="{BB962C8B-B14F-4D97-AF65-F5344CB8AC3E}">
        <p14:creationId xmlns:p14="http://schemas.microsoft.com/office/powerpoint/2010/main" val="567194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180" y="376555"/>
            <a:ext cx="121920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The Goal Seems Different from Movie Recommendation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US" dirty="0"/>
              <a:t>In movie recommendation</a:t>
            </a:r>
          </a:p>
          <a:p>
            <a:pPr lvl="1"/>
            <a:r>
              <a:rPr lang="en-US" dirty="0"/>
              <a:t>Goal: Fill in the empty ratings (and recommend the movie with highest one)</a:t>
            </a:r>
          </a:p>
          <a:p>
            <a:endParaRPr lang="en-US" sz="200" dirty="0"/>
          </a:p>
          <a:p>
            <a:r>
              <a:rPr lang="en-US" dirty="0"/>
              <a:t>In this paper</a:t>
            </a:r>
          </a:p>
          <a:p>
            <a:pPr lvl="1"/>
            <a:r>
              <a:rPr lang="en-US" dirty="0"/>
              <a:t>Assumption: all ratings are given</a:t>
            </a:r>
          </a:p>
          <a:p>
            <a:pPr lvl="1"/>
            <a:r>
              <a:rPr lang="en-US" dirty="0"/>
              <a:t>Goal: Infer the latent variable (true quality)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Connection: Low rank approximation of the rating matrix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B78AB5F-87A3-EB40-8F2A-AFE77C9DAA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5178696"/>
              </p:ext>
            </p:extLst>
          </p:nvPr>
        </p:nvGraphicFramePr>
        <p:xfrm>
          <a:off x="1677161" y="4211095"/>
          <a:ext cx="7012692" cy="13716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68782">
                  <a:extLst>
                    <a:ext uri="{9D8B030D-6E8A-4147-A177-3AD203B41FA5}">
                      <a16:colId xmlns:a16="http://schemas.microsoft.com/office/drawing/2014/main" val="1788620328"/>
                    </a:ext>
                  </a:extLst>
                </a:gridCol>
                <a:gridCol w="1168782">
                  <a:extLst>
                    <a:ext uri="{9D8B030D-6E8A-4147-A177-3AD203B41FA5}">
                      <a16:colId xmlns:a16="http://schemas.microsoft.com/office/drawing/2014/main" val="2728248967"/>
                    </a:ext>
                  </a:extLst>
                </a:gridCol>
                <a:gridCol w="1168782">
                  <a:extLst>
                    <a:ext uri="{9D8B030D-6E8A-4147-A177-3AD203B41FA5}">
                      <a16:colId xmlns:a16="http://schemas.microsoft.com/office/drawing/2014/main" val="543596142"/>
                    </a:ext>
                  </a:extLst>
                </a:gridCol>
                <a:gridCol w="1168782">
                  <a:extLst>
                    <a:ext uri="{9D8B030D-6E8A-4147-A177-3AD203B41FA5}">
                      <a16:colId xmlns:a16="http://schemas.microsoft.com/office/drawing/2014/main" val="295393185"/>
                    </a:ext>
                  </a:extLst>
                </a:gridCol>
                <a:gridCol w="1168782">
                  <a:extLst>
                    <a:ext uri="{9D8B030D-6E8A-4147-A177-3AD203B41FA5}">
                      <a16:colId xmlns:a16="http://schemas.microsoft.com/office/drawing/2014/main" val="2679502010"/>
                    </a:ext>
                  </a:extLst>
                </a:gridCol>
                <a:gridCol w="1168782">
                  <a:extLst>
                    <a:ext uri="{9D8B030D-6E8A-4147-A177-3AD203B41FA5}">
                      <a16:colId xmlns:a16="http://schemas.microsoft.com/office/drawing/2014/main" val="2686921532"/>
                    </a:ext>
                  </a:extLst>
                </a:gridCol>
              </a:tblGrid>
              <a:tr h="273265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Rater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Rater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Rater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Rater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359388"/>
                  </a:ext>
                </a:extLst>
              </a:tr>
              <a:tr h="23247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Contribution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6816474"/>
                  </a:ext>
                </a:extLst>
              </a:tr>
              <a:tr h="23247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Contribution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4459187"/>
                  </a:ext>
                </a:extLst>
              </a:tr>
              <a:tr h="23247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Contribution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7105541"/>
                  </a:ext>
                </a:extLst>
              </a:tr>
              <a:tr h="23247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17747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89280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Look at the “Expected” Rating Matrix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63A77B9-1BA9-EC4D-825D-CC2A118142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8094097"/>
              </p:ext>
            </p:extLst>
          </p:nvPr>
        </p:nvGraphicFramePr>
        <p:xfrm>
          <a:off x="2816678" y="2140115"/>
          <a:ext cx="8850660" cy="16764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75110">
                  <a:extLst>
                    <a:ext uri="{9D8B030D-6E8A-4147-A177-3AD203B41FA5}">
                      <a16:colId xmlns:a16="http://schemas.microsoft.com/office/drawing/2014/main" val="1788620328"/>
                    </a:ext>
                  </a:extLst>
                </a:gridCol>
                <a:gridCol w="1475110">
                  <a:extLst>
                    <a:ext uri="{9D8B030D-6E8A-4147-A177-3AD203B41FA5}">
                      <a16:colId xmlns:a16="http://schemas.microsoft.com/office/drawing/2014/main" val="2728248967"/>
                    </a:ext>
                  </a:extLst>
                </a:gridCol>
                <a:gridCol w="1475110">
                  <a:extLst>
                    <a:ext uri="{9D8B030D-6E8A-4147-A177-3AD203B41FA5}">
                      <a16:colId xmlns:a16="http://schemas.microsoft.com/office/drawing/2014/main" val="543596142"/>
                    </a:ext>
                  </a:extLst>
                </a:gridCol>
                <a:gridCol w="1475110">
                  <a:extLst>
                    <a:ext uri="{9D8B030D-6E8A-4147-A177-3AD203B41FA5}">
                      <a16:colId xmlns:a16="http://schemas.microsoft.com/office/drawing/2014/main" val="295393185"/>
                    </a:ext>
                  </a:extLst>
                </a:gridCol>
                <a:gridCol w="1475110">
                  <a:extLst>
                    <a:ext uri="{9D8B030D-6E8A-4147-A177-3AD203B41FA5}">
                      <a16:colId xmlns:a16="http://schemas.microsoft.com/office/drawing/2014/main" val="2679502010"/>
                    </a:ext>
                  </a:extLst>
                </a:gridCol>
                <a:gridCol w="1475110">
                  <a:extLst>
                    <a:ext uri="{9D8B030D-6E8A-4147-A177-3AD203B41FA5}">
                      <a16:colId xmlns:a16="http://schemas.microsoft.com/office/drawing/2014/main" val="2686921532"/>
                    </a:ext>
                  </a:extLst>
                </a:gridCol>
              </a:tblGrid>
              <a:tr h="273265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Rater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Rater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Rater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Rater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359388"/>
                  </a:ext>
                </a:extLst>
              </a:tr>
              <a:tr h="232473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Contribution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6816474"/>
                  </a:ext>
                </a:extLst>
              </a:tr>
              <a:tr h="23247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Contribution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4459187"/>
                  </a:ext>
                </a:extLst>
              </a:tr>
              <a:tr h="23247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Contribution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7105541"/>
                  </a:ext>
                </a:extLst>
              </a:tr>
              <a:tr h="232473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177472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B63A77B9-1BA9-EC4D-825D-CC2A118142C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74677578"/>
                  </p:ext>
                </p:extLst>
              </p:nvPr>
            </p:nvGraphicFramePr>
            <p:xfrm>
              <a:off x="2816678" y="4403807"/>
              <a:ext cx="8850660" cy="167640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475110">
                      <a:extLst>
                        <a:ext uri="{9D8B030D-6E8A-4147-A177-3AD203B41FA5}">
                          <a16:colId xmlns:a16="http://schemas.microsoft.com/office/drawing/2014/main" val="1788620328"/>
                        </a:ext>
                      </a:extLst>
                    </a:gridCol>
                    <a:gridCol w="1475110">
                      <a:extLst>
                        <a:ext uri="{9D8B030D-6E8A-4147-A177-3AD203B41FA5}">
                          <a16:colId xmlns:a16="http://schemas.microsoft.com/office/drawing/2014/main" val="2728248967"/>
                        </a:ext>
                      </a:extLst>
                    </a:gridCol>
                    <a:gridCol w="1475110">
                      <a:extLst>
                        <a:ext uri="{9D8B030D-6E8A-4147-A177-3AD203B41FA5}">
                          <a16:colId xmlns:a16="http://schemas.microsoft.com/office/drawing/2014/main" val="543596142"/>
                        </a:ext>
                      </a:extLst>
                    </a:gridCol>
                    <a:gridCol w="1475110">
                      <a:extLst>
                        <a:ext uri="{9D8B030D-6E8A-4147-A177-3AD203B41FA5}">
                          <a16:colId xmlns:a16="http://schemas.microsoft.com/office/drawing/2014/main" val="295393185"/>
                        </a:ext>
                      </a:extLst>
                    </a:gridCol>
                    <a:gridCol w="1475110">
                      <a:extLst>
                        <a:ext uri="{9D8B030D-6E8A-4147-A177-3AD203B41FA5}">
                          <a16:colId xmlns:a16="http://schemas.microsoft.com/office/drawing/2014/main" val="2679502010"/>
                        </a:ext>
                      </a:extLst>
                    </a:gridCol>
                    <a:gridCol w="1475110">
                      <a:extLst>
                        <a:ext uri="{9D8B030D-6E8A-4147-A177-3AD203B41FA5}">
                          <a16:colId xmlns:a16="http://schemas.microsoft.com/office/drawing/2014/main" val="2686921532"/>
                        </a:ext>
                      </a:extLst>
                    </a:gridCol>
                  </a:tblGrid>
                  <a:tr h="273265">
                    <a:tc>
                      <a:txBody>
                        <a:bodyPr/>
                        <a:lstStyle/>
                        <a:p>
                          <a:pPr algn="ctr"/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Rater 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Rater 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Rater 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Rater 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6359388"/>
                      </a:ext>
                    </a:extLst>
                  </a:tr>
                  <a:tr h="23247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Contribution 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(2</m:t>
                                </m:r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𝜓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−1)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(2</m:t>
                                </m:r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𝜓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−1)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(2</m:t>
                                </m:r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𝜓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−1)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(2</m:t>
                                </m:r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𝜓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−1)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76816474"/>
                      </a:ext>
                    </a:extLst>
                  </a:tr>
                  <a:tr h="232473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/>
                            <a:t>Contribution 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(2</m:t>
                                </m:r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𝜓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−1)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(2</m:t>
                                </m:r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𝜓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−1)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(2</m:t>
                                </m:r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𝜓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−1)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(2</m:t>
                                </m:r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𝜓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−1)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54459187"/>
                      </a:ext>
                    </a:extLst>
                  </a:tr>
                  <a:tr h="232473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/>
                            <a:t>Contribution 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(2</m:t>
                                </m:r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𝜓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−1)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(2</m:t>
                                </m:r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𝜓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−1)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(2</m:t>
                                </m:r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𝜓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−1)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(2</m:t>
                                </m:r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𝜓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−1)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57105541"/>
                      </a:ext>
                    </a:extLst>
                  </a:tr>
                  <a:tr h="23247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3177472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B63A77B9-1BA9-EC4D-825D-CC2A118142C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74677578"/>
                  </p:ext>
                </p:extLst>
              </p:nvPr>
            </p:nvGraphicFramePr>
            <p:xfrm>
              <a:off x="2816678" y="4403807"/>
              <a:ext cx="8850660" cy="167640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475110">
                      <a:extLst>
                        <a:ext uri="{9D8B030D-6E8A-4147-A177-3AD203B41FA5}">
                          <a16:colId xmlns:a16="http://schemas.microsoft.com/office/drawing/2014/main" val="1788620328"/>
                        </a:ext>
                      </a:extLst>
                    </a:gridCol>
                    <a:gridCol w="1475110">
                      <a:extLst>
                        <a:ext uri="{9D8B030D-6E8A-4147-A177-3AD203B41FA5}">
                          <a16:colId xmlns:a16="http://schemas.microsoft.com/office/drawing/2014/main" val="2728248967"/>
                        </a:ext>
                      </a:extLst>
                    </a:gridCol>
                    <a:gridCol w="1475110">
                      <a:extLst>
                        <a:ext uri="{9D8B030D-6E8A-4147-A177-3AD203B41FA5}">
                          <a16:colId xmlns:a16="http://schemas.microsoft.com/office/drawing/2014/main" val="543596142"/>
                        </a:ext>
                      </a:extLst>
                    </a:gridCol>
                    <a:gridCol w="1475110">
                      <a:extLst>
                        <a:ext uri="{9D8B030D-6E8A-4147-A177-3AD203B41FA5}">
                          <a16:colId xmlns:a16="http://schemas.microsoft.com/office/drawing/2014/main" val="295393185"/>
                        </a:ext>
                      </a:extLst>
                    </a:gridCol>
                    <a:gridCol w="1475110">
                      <a:extLst>
                        <a:ext uri="{9D8B030D-6E8A-4147-A177-3AD203B41FA5}">
                          <a16:colId xmlns:a16="http://schemas.microsoft.com/office/drawing/2014/main" val="2679502010"/>
                        </a:ext>
                      </a:extLst>
                    </a:gridCol>
                    <a:gridCol w="1475110">
                      <a:extLst>
                        <a:ext uri="{9D8B030D-6E8A-4147-A177-3AD203B41FA5}">
                          <a16:colId xmlns:a16="http://schemas.microsoft.com/office/drawing/2014/main" val="2686921532"/>
                        </a:ext>
                      </a:extLst>
                    </a:gridCol>
                  </a:tblGrid>
                  <a:tr h="335280">
                    <a:tc>
                      <a:txBody>
                        <a:bodyPr/>
                        <a:lstStyle/>
                        <a:p>
                          <a:pPr algn="ctr"/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Rater 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Rater 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Rater 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Rater 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6359388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Contribution 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99145" t="-107692" r="-399145" b="-3269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0862" t="-107692" r="-302586" b="-3269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00862" t="-107692" r="-202586" b="-3269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97436" t="-107692" r="-100855" b="-3269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76816474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/>
                            <a:t>Contribution 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99145" t="-200000" r="-399145" b="-2148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0862" t="-200000" r="-302586" b="-2148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00862" t="-200000" r="-202586" b="-2148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97436" t="-200000" r="-100855" b="-2148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54459187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/>
                            <a:t>Contribution 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99145" t="-311538" r="-399145" b="-12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0862" t="-311538" r="-302586" b="-12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00862" t="-311538" r="-202586" b="-12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97436" t="-311538" r="-100855" b="-12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57105541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31774729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371946" y="2693304"/>
                <a:ext cx="1188339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946" y="2693304"/>
                <a:ext cx="1188339" cy="707886"/>
              </a:xfrm>
              <a:prstGeom prst="rect">
                <a:avLst/>
              </a:prstGeom>
              <a:blipFill>
                <a:blip r:embed="rId4"/>
                <a:stretch>
                  <a:fillRect l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626702" y="4888064"/>
                <a:ext cx="1888209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4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</m:d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702" y="4888064"/>
                <a:ext cx="1888209" cy="7078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F960FF59-6670-BF42-BE82-9F7BFC98D84D}"/>
                  </a:ext>
                </a:extLst>
              </p:cNvPr>
              <p:cNvSpPr/>
              <p:nvPr/>
            </p:nvSpPr>
            <p:spPr>
              <a:xfrm>
                <a:off x="4347210" y="6104394"/>
                <a:ext cx="4579620" cy="707886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000" b="0" dirty="0"/>
                  <a:t>: true label of contribution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sz="2000" b="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b="0" dirty="0"/>
                  <a:t>: </a:t>
                </a:r>
                <a:r>
                  <a:rPr lang="en-US" sz="2000" b="0" dirty="0" err="1"/>
                  <a:t>prob</a:t>
                </a:r>
                <a:r>
                  <a:rPr lang="en-US" sz="2000" b="0" dirty="0"/>
                  <a:t> of rater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b="0" dirty="0"/>
                  <a:t>to give correct rating</a:t>
                </a:r>
              </a:p>
            </p:txBody>
          </p:sp>
        </mc:Choice>
        <mc:Fallback xmlns=""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F960FF59-6670-BF42-BE82-9F7BFC98D8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7210" y="6104394"/>
                <a:ext cx="4579620" cy="707886"/>
              </a:xfrm>
              <a:prstGeom prst="roundRect">
                <a:avLst/>
              </a:prstGeom>
              <a:blipFill>
                <a:blip r:embed="rId6"/>
                <a:stretch>
                  <a:fillRect t="-3509" b="-122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913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7C3A857-76BB-9243-A3F0-6115E91B857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Look at the “Expected” Rating Matrix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7C3A857-76BB-9243-A3F0-6115E91B85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46C845FA-69E4-D64A-B097-55ADDC75586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57067302"/>
                  </p:ext>
                </p:extLst>
              </p:nvPr>
            </p:nvGraphicFramePr>
            <p:xfrm>
              <a:off x="2892878" y="1851107"/>
              <a:ext cx="8850660" cy="167640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475110">
                      <a:extLst>
                        <a:ext uri="{9D8B030D-6E8A-4147-A177-3AD203B41FA5}">
                          <a16:colId xmlns:a16="http://schemas.microsoft.com/office/drawing/2014/main" val="1788620328"/>
                        </a:ext>
                      </a:extLst>
                    </a:gridCol>
                    <a:gridCol w="1475110">
                      <a:extLst>
                        <a:ext uri="{9D8B030D-6E8A-4147-A177-3AD203B41FA5}">
                          <a16:colId xmlns:a16="http://schemas.microsoft.com/office/drawing/2014/main" val="2728248967"/>
                        </a:ext>
                      </a:extLst>
                    </a:gridCol>
                    <a:gridCol w="1475110">
                      <a:extLst>
                        <a:ext uri="{9D8B030D-6E8A-4147-A177-3AD203B41FA5}">
                          <a16:colId xmlns:a16="http://schemas.microsoft.com/office/drawing/2014/main" val="543596142"/>
                        </a:ext>
                      </a:extLst>
                    </a:gridCol>
                    <a:gridCol w="1475110">
                      <a:extLst>
                        <a:ext uri="{9D8B030D-6E8A-4147-A177-3AD203B41FA5}">
                          <a16:colId xmlns:a16="http://schemas.microsoft.com/office/drawing/2014/main" val="295393185"/>
                        </a:ext>
                      </a:extLst>
                    </a:gridCol>
                    <a:gridCol w="1475110">
                      <a:extLst>
                        <a:ext uri="{9D8B030D-6E8A-4147-A177-3AD203B41FA5}">
                          <a16:colId xmlns:a16="http://schemas.microsoft.com/office/drawing/2014/main" val="2679502010"/>
                        </a:ext>
                      </a:extLst>
                    </a:gridCol>
                    <a:gridCol w="1475110">
                      <a:extLst>
                        <a:ext uri="{9D8B030D-6E8A-4147-A177-3AD203B41FA5}">
                          <a16:colId xmlns:a16="http://schemas.microsoft.com/office/drawing/2014/main" val="2686921532"/>
                        </a:ext>
                      </a:extLst>
                    </a:gridCol>
                  </a:tblGrid>
                  <a:tr h="273265">
                    <a:tc>
                      <a:txBody>
                        <a:bodyPr/>
                        <a:lstStyle/>
                        <a:p>
                          <a:pPr algn="ctr"/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Rater 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Rater 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Rater 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Rater 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6359388"/>
                      </a:ext>
                    </a:extLst>
                  </a:tr>
                  <a:tr h="23247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Contribution 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(2</m:t>
                                </m:r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𝜓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−1)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(2</m:t>
                                </m:r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𝜓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−1)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(2</m:t>
                                </m:r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𝜓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−1)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(2</m:t>
                                </m:r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𝜓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−1)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76816474"/>
                      </a:ext>
                    </a:extLst>
                  </a:tr>
                  <a:tr h="232473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/>
                            <a:t>Contribution 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(2</m:t>
                                </m:r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𝜓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−1)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(2</m:t>
                                </m:r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𝜓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−1)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(2</m:t>
                                </m:r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𝜓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−1)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(2</m:t>
                                </m:r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𝜓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−1)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54459187"/>
                      </a:ext>
                    </a:extLst>
                  </a:tr>
                  <a:tr h="232473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/>
                            <a:t>Contribution 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(2</m:t>
                                </m:r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𝜓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−1)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(2</m:t>
                                </m:r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𝜓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−1)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(2</m:t>
                                </m:r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𝜓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−1)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(2</m:t>
                                </m:r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𝜓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−1)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57105541"/>
                      </a:ext>
                    </a:extLst>
                  </a:tr>
                  <a:tr h="23247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3177472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46C845FA-69E4-D64A-B097-55ADDC75586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57067302"/>
                  </p:ext>
                </p:extLst>
              </p:nvPr>
            </p:nvGraphicFramePr>
            <p:xfrm>
              <a:off x="2892878" y="1851107"/>
              <a:ext cx="8850660" cy="167640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475110">
                      <a:extLst>
                        <a:ext uri="{9D8B030D-6E8A-4147-A177-3AD203B41FA5}">
                          <a16:colId xmlns:a16="http://schemas.microsoft.com/office/drawing/2014/main" val="1788620328"/>
                        </a:ext>
                      </a:extLst>
                    </a:gridCol>
                    <a:gridCol w="1475110">
                      <a:extLst>
                        <a:ext uri="{9D8B030D-6E8A-4147-A177-3AD203B41FA5}">
                          <a16:colId xmlns:a16="http://schemas.microsoft.com/office/drawing/2014/main" val="2728248967"/>
                        </a:ext>
                      </a:extLst>
                    </a:gridCol>
                    <a:gridCol w="1475110">
                      <a:extLst>
                        <a:ext uri="{9D8B030D-6E8A-4147-A177-3AD203B41FA5}">
                          <a16:colId xmlns:a16="http://schemas.microsoft.com/office/drawing/2014/main" val="543596142"/>
                        </a:ext>
                      </a:extLst>
                    </a:gridCol>
                    <a:gridCol w="1475110">
                      <a:extLst>
                        <a:ext uri="{9D8B030D-6E8A-4147-A177-3AD203B41FA5}">
                          <a16:colId xmlns:a16="http://schemas.microsoft.com/office/drawing/2014/main" val="295393185"/>
                        </a:ext>
                      </a:extLst>
                    </a:gridCol>
                    <a:gridCol w="1475110">
                      <a:extLst>
                        <a:ext uri="{9D8B030D-6E8A-4147-A177-3AD203B41FA5}">
                          <a16:colId xmlns:a16="http://schemas.microsoft.com/office/drawing/2014/main" val="2679502010"/>
                        </a:ext>
                      </a:extLst>
                    </a:gridCol>
                    <a:gridCol w="1475110">
                      <a:extLst>
                        <a:ext uri="{9D8B030D-6E8A-4147-A177-3AD203B41FA5}">
                          <a16:colId xmlns:a16="http://schemas.microsoft.com/office/drawing/2014/main" val="2686921532"/>
                        </a:ext>
                      </a:extLst>
                    </a:gridCol>
                  </a:tblGrid>
                  <a:tr h="335280">
                    <a:tc>
                      <a:txBody>
                        <a:bodyPr/>
                        <a:lstStyle/>
                        <a:p>
                          <a:pPr algn="ctr"/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Rater 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Rater 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Rater 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Rater 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6359388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Contribution 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99145" t="-107692" r="-398291" b="-3269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0862" t="-107692" r="-301724" b="-3269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00862" t="-107692" r="-201724" b="-3269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97436" t="-107692" r="-100000" b="-3269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76816474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/>
                            <a:t>Contribution 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99145" t="-200000" r="-398291" b="-2148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0862" t="-200000" r="-301724" b="-2148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00862" t="-200000" r="-201724" b="-2148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97436" t="-200000" r="-100000" b="-2148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54459187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/>
                            <a:t>Contribution 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99145" t="-311538" r="-398291" b="-12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0862" t="-311538" r="-301724" b="-12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00862" t="-311538" r="-201724" b="-12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97436" t="-311538" r="-100000" b="-12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57105541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31774729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13DB7CA-AC6A-2548-A992-59FDAE0D9081}"/>
                  </a:ext>
                </a:extLst>
              </p:cNvPr>
              <p:cNvSpPr txBox="1"/>
              <p:nvPr/>
            </p:nvSpPr>
            <p:spPr>
              <a:xfrm>
                <a:off x="624840" y="2335364"/>
                <a:ext cx="1888209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4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</m:d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13DB7CA-AC6A-2548-A992-59FDAE0D90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840" y="2335364"/>
                <a:ext cx="1888209" cy="7078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91F490E-44E1-824F-9382-121FF938D71D}"/>
                  </a:ext>
                </a:extLst>
              </p:cNvPr>
              <p:cNvSpPr txBox="1"/>
              <p:nvPr/>
            </p:nvSpPr>
            <p:spPr>
              <a:xfrm>
                <a:off x="1830770" y="3687926"/>
                <a:ext cx="9030485" cy="14845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 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f>
                                <m:fPr>
                                  <m:type m:val="noBar"/>
                                  <m:ctrlP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3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b="0" i="1" smtClean="0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en-US" sz="36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3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b="0" i="1" smtClean="0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en-US" sz="36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</m:num>
                            <m:den>
                              <m:f>
                                <m:fPr>
                                  <m:type m:val="noBar"/>
                                  <m:ctrlP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3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b="0" i="1" smtClean="0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en-US" sz="3600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  <m:t>…</m:t>
                                  </m:r>
                                </m:den>
                              </m:f>
                            </m:den>
                          </m:f>
                        </m:e>
                      </m:d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(2</m:t>
                              </m:r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−1)  (2</m:t>
                          </m:r>
                          <m:sSub>
                            <m:sSubPr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−1)  (2</m:t>
                          </m:r>
                          <m:sSub>
                            <m:sSubPr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−1) …</m:t>
                          </m:r>
                        </m:e>
                      </m:d>
                    </m:oMath>
                  </m:oMathPara>
                </a14:m>
                <a:endParaRPr lang="en-US" sz="7200" b="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91F490E-44E1-824F-9382-121FF938D7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0770" y="3687926"/>
                <a:ext cx="9030485" cy="148450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DC0BA5C3-C925-BB47-B1CC-F41CD7658F7B}"/>
              </a:ext>
            </a:extLst>
          </p:cNvPr>
          <p:cNvSpPr txBox="1"/>
          <p:nvPr/>
        </p:nvSpPr>
        <p:spPr>
          <a:xfrm>
            <a:off x="1351633" y="6225750"/>
            <a:ext cx="98946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This is the exact singular value decomposition with </a:t>
            </a:r>
            <a:r>
              <a:rPr lang="en-US" sz="3200" b="1" dirty="0"/>
              <a:t>rank 1</a:t>
            </a:r>
            <a:endParaRPr 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877C4D0-71E3-6643-A6D3-BA538860C520}"/>
                  </a:ext>
                </a:extLst>
              </p:cNvPr>
              <p:cNvSpPr txBox="1"/>
              <p:nvPr/>
            </p:nvSpPr>
            <p:spPr>
              <a:xfrm>
                <a:off x="1830770" y="5172435"/>
                <a:ext cx="3881191" cy="8002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b="1" i="1" smtClean="0">
                          <a:latin typeface="Cambria Math" panose="02040503050406030204" pitchFamily="18" charset="0"/>
                        </a:rPr>
                        <m:t>𝒒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sSup>
                        <m:sSup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 (2</m:t>
                          </m:r>
                          <m:r>
                            <a:rPr lang="en-US" sz="3600" b="1" i="1" smtClean="0">
                              <a:latin typeface="Cambria Math" panose="02040503050406030204" pitchFamily="18" charset="0"/>
                            </a:rPr>
                            <m:t>𝝍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6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7200" b="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877C4D0-71E3-6643-A6D3-BA538860C5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0770" y="5172435"/>
                <a:ext cx="3881191" cy="800219"/>
              </a:xfrm>
              <a:prstGeom prst="rect">
                <a:avLst/>
              </a:prstGeom>
              <a:blipFill>
                <a:blip r:embed="rId6"/>
                <a:stretch>
                  <a:fillRect b="-18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90291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Look at the “Expected” Rating Matrix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2926080"/>
                <a:ext cx="10515600" cy="3250883"/>
              </a:xfrm>
            </p:spPr>
            <p:txBody>
              <a:bodyPr/>
              <a:lstStyle/>
              <a:p>
                <a:r>
                  <a:rPr lang="en-US" dirty="0"/>
                  <a:t>The decomposition is not unique:</a:t>
                </a:r>
              </a:p>
              <a:p>
                <a:pPr lvl="1"/>
                <a:r>
                  <a:rPr lang="en-US" dirty="0"/>
                  <a:t>Multiply all elements in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𝒒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by </a:t>
                </a:r>
                <a:r>
                  <a:rPr lang="en-US" dirty="0">
                    <a:solidFill>
                      <a:schemeClr val="accent1"/>
                    </a:solidFill>
                  </a:rPr>
                  <a:t>-1 </a:t>
                </a:r>
                <a:r>
                  <a:rPr lang="en-US" dirty="0"/>
                  <a:t>and all elements in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(2</m:t>
                    </m:r>
                    <m:r>
                      <a:rPr lang="en-US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𝝍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by </a:t>
                </a:r>
                <a:r>
                  <a:rPr lang="en-US" dirty="0">
                    <a:solidFill>
                      <a:schemeClr val="accent1"/>
                    </a:solidFill>
                  </a:rPr>
                  <a:t>-1</a:t>
                </a:r>
              </a:p>
              <a:p>
                <a:pPr lvl="1"/>
                <a:r>
                  <a:rPr lang="en-US" dirty="0"/>
                  <a:t>What does this mean intuitively?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Additional assumption: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&gt; 0.5 </a:t>
                </a:r>
              </a:p>
              <a:p>
                <a:pPr lvl="1"/>
                <a:r>
                  <a:rPr lang="en-US" dirty="0"/>
                  <a:t>Use this assumption to determine the sign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926080"/>
                <a:ext cx="10515600" cy="3250883"/>
              </a:xfrm>
              <a:blipFill>
                <a:blip r:embed="rId3"/>
                <a:stretch>
                  <a:fillRect l="-1086" t="-31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EB6CA51-52BD-5446-B545-6E18D8267782}"/>
                  </a:ext>
                </a:extLst>
              </p:cNvPr>
              <p:cNvSpPr txBox="1"/>
              <p:nvPr/>
            </p:nvSpPr>
            <p:spPr>
              <a:xfrm>
                <a:off x="3042350" y="1607666"/>
                <a:ext cx="4922310" cy="8002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  <m:oMath xmlns:m="http://schemas.openxmlformats.org/officeDocument/2006/math">
                      <m:r>
                        <a:rPr lang="en-US" sz="3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</m:d>
                      <m:r>
                        <a:rPr lang="en-US" sz="3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𝒒</m:t>
                      </m:r>
                      <m:r>
                        <a:rPr lang="en-US" sz="3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sSup>
                        <m:sSupPr>
                          <m:ctrlPr>
                            <a:rPr lang="en-US" sz="3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 (2</m:t>
                          </m:r>
                          <m:r>
                            <a:rPr lang="en-US" sz="36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𝝍</m:t>
                          </m:r>
                          <m:r>
                            <a:rPr lang="en-US" sz="3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6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3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sz="3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7200" b="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EB6CA51-52BD-5446-B545-6E18D82677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2350" y="1607666"/>
                <a:ext cx="4922310" cy="800219"/>
              </a:xfrm>
              <a:prstGeom prst="rect">
                <a:avLst/>
              </a:prstGeom>
              <a:blipFill>
                <a:blip r:embed="rId4"/>
                <a:stretch>
                  <a:fillRect l="-257" b="-203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68364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3EDAAA7-2E00-5C4E-8873-12D3A59303A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From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3EDAAA7-2E00-5C4E-8873-12D3A59303A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27F9632-66E9-E54F-BEFA-D34628FF5FF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Exact rank 1 matrix decomposition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Rank 1 matrix approximation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r>
                  <a:rPr lang="en-US" dirty="0"/>
                  <a:t>	Take the sign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as the prediction of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𝒒</m:t>
                    </m:r>
                  </m:oMath>
                </a14:m>
                <a:endParaRPr lang="en-US" b="1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27F9632-66E9-E54F-BEFA-D34628FF5FF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86" t="-2326" b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5F6664E-801C-E249-B05F-91E1F8554814}"/>
                  </a:ext>
                </a:extLst>
              </p:cNvPr>
              <p:cNvSpPr txBox="1"/>
              <p:nvPr/>
            </p:nvSpPr>
            <p:spPr>
              <a:xfrm>
                <a:off x="2002220" y="2476346"/>
                <a:ext cx="4922310" cy="8002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  <m:oMath xmlns:m="http://schemas.openxmlformats.org/officeDocument/2006/math">
                      <m:r>
                        <a:rPr lang="en-US" sz="3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</m:d>
                      <m:r>
                        <a:rPr lang="en-US" sz="3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𝒒</m:t>
                      </m:r>
                      <m:r>
                        <a:rPr lang="en-US" sz="3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sSup>
                        <m:sSupPr>
                          <m:ctrlPr>
                            <a:rPr lang="en-US" sz="3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 (2</m:t>
                          </m:r>
                          <m:r>
                            <a:rPr lang="en-US" sz="36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𝝍</m:t>
                          </m:r>
                          <m:r>
                            <a:rPr lang="en-US" sz="3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6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3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sz="3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7200" b="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5F6664E-801C-E249-B05F-91E1F85548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2220" y="2476346"/>
                <a:ext cx="4922310" cy="800219"/>
              </a:xfrm>
              <a:prstGeom prst="rect">
                <a:avLst/>
              </a:prstGeom>
              <a:blipFill>
                <a:blip r:embed="rId4"/>
                <a:stretch>
                  <a:fillRect l="-257" b="-203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1634793-C814-4E4B-B3AF-A414E2BF1F3D}"/>
                  </a:ext>
                </a:extLst>
              </p:cNvPr>
              <p:cNvSpPr txBox="1"/>
              <p:nvPr/>
            </p:nvSpPr>
            <p:spPr>
              <a:xfrm>
                <a:off x="2047940" y="4463814"/>
                <a:ext cx="4669292" cy="8002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  <m:oMath xmlns:m="http://schemas.openxmlformats.org/officeDocument/2006/math">
                      <m:r>
                        <a:rPr lang="en-US" sz="3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US" sz="3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 ≈</m:t>
                      </m:r>
                      <m:r>
                        <a:rPr lang="en-US" sz="3600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𝒒</m:t>
                      </m:r>
                      <m:r>
                        <a:rPr lang="en-US" sz="3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′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sSup>
                        <m:sSupPr>
                          <m:ctrlPr>
                            <a:rPr lang="en-US" sz="3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 (2</m:t>
                          </m:r>
                          <m:r>
                            <a:rPr lang="en-US" sz="36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𝝍</m:t>
                          </m:r>
                          <m:r>
                            <a:rPr lang="en-US" sz="3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′−</m:t>
                          </m:r>
                          <m:r>
                            <a:rPr lang="en-US" sz="36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3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sz="3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7200" b="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1634793-C814-4E4B-B3AF-A414E2BF1F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7940" y="4463814"/>
                <a:ext cx="4669292" cy="800219"/>
              </a:xfrm>
              <a:prstGeom prst="rect">
                <a:avLst/>
              </a:prstGeom>
              <a:blipFill>
                <a:blip r:embed="rId5"/>
                <a:stretch>
                  <a:fillRect b="-203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54552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2BE7C-6E35-094A-96B9-F6DB74473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Details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07CF154-9C51-C34E-A6C1-F8FF2665045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They don’t directly do singular value decomposition</a:t>
                </a:r>
              </a:p>
              <a:p>
                <a:r>
                  <a:rPr lang="en-US" dirty="0"/>
                  <a:t>The top left singular vector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0" dirty="0"/>
                  <a:t>= Top eigenvector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𝑈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In the algorithm, they perform eigenvalue decomposition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𝑈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They do it for efficiency reasons</a:t>
                </a:r>
              </a:p>
              <a:p>
                <a:pPr lvl="1"/>
                <a:r>
                  <a:rPr lang="en-US" dirty="0"/>
                  <a:t>In assignment 2, you can also directly do SVD of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Proposed algorithm: Spectral-Rating</a:t>
                </a:r>
              </a:p>
              <a:p>
                <a:pPr lvl="1"/>
                <a:r>
                  <a:rPr lang="en-US" dirty="0"/>
                  <a:t>Calculate the top eigenvector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r>
                  <a:rPr lang="en-US" dirty="0"/>
                  <a:t>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𝑈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𝒔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𝑠𝑖𝑔𝑛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𝒗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Correct sign </a:t>
                </a:r>
              </a:p>
              <a:p>
                <a:pPr lvl="2"/>
                <a:r>
                  <a:rPr lang="en-US" dirty="0"/>
                  <a:t>If the majority of the sign is the same as the prediction of </a:t>
                </a:r>
                <a:r>
                  <a:rPr lang="en-US" dirty="0">
                    <a:solidFill>
                      <a:schemeClr val="accent1"/>
                    </a:solidFill>
                  </a:rPr>
                  <a:t>user 1</a:t>
                </a:r>
                <a:r>
                  <a:rPr lang="en-US" dirty="0"/>
                  <a:t>, do nothing</a:t>
                </a:r>
              </a:p>
              <a:p>
                <a:pPr lvl="2"/>
                <a:r>
                  <a:rPr lang="en-US" dirty="0"/>
                  <a:t>Else,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𝒔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←−</m:t>
                    </m:r>
                    <m:r>
                      <a:rPr lang="en-US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𝒔</m:t>
                    </m:r>
                  </m:oMath>
                </a14:m>
                <a:endParaRPr lang="en-US" b="1" dirty="0">
                  <a:solidFill>
                    <a:schemeClr val="accent1"/>
                  </a:solidFill>
                  <a:ea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𝒔</m:t>
                    </m:r>
                  </m:oMath>
                </a14:m>
                <a:r>
                  <a:rPr lang="en-US" dirty="0"/>
                  <a:t> is the final prediction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07CF154-9C51-C34E-A6C1-F8FF2665045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965" t="-22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7C3B3E9-6E4E-A84D-8A4A-2D5AA2167E3C}"/>
              </a:ext>
            </a:extLst>
          </p:cNvPr>
          <p:cNvCxnSpPr/>
          <p:nvPr/>
        </p:nvCxnSpPr>
        <p:spPr>
          <a:xfrm flipH="1">
            <a:off x="8081682" y="5183841"/>
            <a:ext cx="221877" cy="3697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928865EA-73FE-8E43-8430-3F1DD2296561}"/>
                  </a:ext>
                </a:extLst>
              </p:cNvPr>
              <p:cNvSpPr/>
              <p:nvPr/>
            </p:nvSpPr>
            <p:spPr>
              <a:xfrm>
                <a:off x="7832912" y="4188760"/>
                <a:ext cx="3146612" cy="860146"/>
              </a:xfrm>
              <a:prstGeom prst="round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dirty="0"/>
                  <a:t>Assuming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&gt;0.5</m:t>
                    </m:r>
                  </m:oMath>
                </a14:m>
                <a:endParaRPr lang="en-US" dirty="0"/>
              </a:p>
              <a:p>
                <a:r>
                  <a:rPr lang="en-US" dirty="0"/>
                  <a:t>(might not be the case for assignment 2.)</a:t>
                </a:r>
              </a:p>
            </p:txBody>
          </p:sp>
        </mc:Choice>
        <mc:Fallback xmlns="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928865EA-73FE-8E43-8430-3F1DD22965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2912" y="4188760"/>
                <a:ext cx="3146612" cy="860146"/>
              </a:xfrm>
              <a:prstGeom prst="roundRect">
                <a:avLst/>
              </a:prstGeom>
              <a:blipFill>
                <a:blip r:embed="rId3"/>
                <a:stretch>
                  <a:fillRect l="-402" t="-5797" b="-144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43271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CB3BA1-B7AC-D549-9AB2-14B34DB05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Theoretical Guarantees Can We Get?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7B03A76-5822-9E41-A16B-1B07C271D72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Intuitions of the approach</a:t>
                </a:r>
              </a:p>
              <a:p>
                <a:pPr lvl="1"/>
                <a:r>
                  <a:rPr lang="en-US" dirty="0"/>
                  <a:t>Using</a:t>
                </a:r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>
                    <a:solidFill>
                      <a:srgbClr val="C00000"/>
                    </a:solidFill>
                  </a:rPr>
                  <a:t>sampling</a:t>
                </a:r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/>
                  <a:t>to approximate </a:t>
                </a:r>
                <a:r>
                  <a:rPr lang="en-US" dirty="0">
                    <a:solidFill>
                      <a:srgbClr val="00B050"/>
                    </a:solidFill>
                  </a:rPr>
                  <a:t>expectation</a:t>
                </a:r>
              </a:p>
              <a:p>
                <a:pPr lvl="1"/>
                <a:endParaRPr lang="en-US" dirty="0">
                  <a:solidFill>
                    <a:srgbClr val="00B050"/>
                  </a:solidFill>
                </a:endParaRPr>
              </a:p>
              <a:p>
                <a:pPr lvl="1"/>
                <a:endParaRPr lang="en-US" dirty="0">
                  <a:solidFill>
                    <a:srgbClr val="00B050"/>
                  </a:solidFill>
                </a:endParaRPr>
              </a:p>
              <a:p>
                <a:pPr lvl="1"/>
                <a:endParaRPr lang="en-US" dirty="0">
                  <a:solidFill>
                    <a:srgbClr val="00B050"/>
                  </a:solidFill>
                </a:endParaRPr>
              </a:p>
              <a:p>
                <a:pPr lvl="1"/>
                <a:endParaRPr lang="en-US" dirty="0">
                  <a:solidFill>
                    <a:srgbClr val="00B050"/>
                  </a:solidFill>
                </a:endParaRPr>
              </a:p>
              <a:p>
                <a:pPr lvl="1"/>
                <a:endParaRPr lang="en-US" dirty="0">
                  <a:solidFill>
                    <a:srgbClr val="00B050"/>
                  </a:solidFill>
                </a:endParaRPr>
              </a:p>
              <a:p>
                <a:pPr lvl="1"/>
                <a:endParaRPr lang="en-US" dirty="0">
                  <a:solidFill>
                    <a:srgbClr val="00B050"/>
                  </a:solidFill>
                </a:endParaRPr>
              </a:p>
              <a:p>
                <a:r>
                  <a:rPr lang="en-US" dirty="0"/>
                  <a:t>Law of large number should also apply when the sampling is random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when the number of labels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7B03A76-5822-9E41-A16B-1B07C271D72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2A2FB77-33C9-8647-9780-D550714F6703}"/>
                  </a:ext>
                </a:extLst>
              </p:cNvPr>
              <p:cNvSpPr txBox="1"/>
              <p:nvPr/>
            </p:nvSpPr>
            <p:spPr>
              <a:xfrm>
                <a:off x="1605533" y="3905429"/>
                <a:ext cx="4922310" cy="800219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  <m:oMath xmlns:m="http://schemas.openxmlformats.org/officeDocument/2006/math">
                      <m:r>
                        <a:rPr lang="en-US" sz="3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</m:d>
                      <m:r>
                        <a:rPr lang="en-US" sz="3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𝒒</m:t>
                      </m:r>
                      <m:r>
                        <a:rPr lang="en-US" sz="3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sSup>
                        <m:sSupPr>
                          <m:ctrlPr>
                            <a:rPr lang="en-US" sz="3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 (2</m:t>
                          </m:r>
                          <m:r>
                            <a:rPr lang="en-US" sz="36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𝝍</m:t>
                          </m:r>
                          <m:r>
                            <a:rPr lang="en-US" sz="3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6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3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sz="3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7200" b="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2A2FB77-33C9-8647-9780-D550714F67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5533" y="3905429"/>
                <a:ext cx="4922310" cy="800219"/>
              </a:xfrm>
              <a:prstGeom prst="rect">
                <a:avLst/>
              </a:prstGeom>
              <a:blipFill>
                <a:blip r:embed="rId3"/>
                <a:stretch>
                  <a:fillRect b="-18462"/>
                </a:stretch>
              </a:blipFill>
              <a:ln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3B08E5A-FD1F-CB4E-9008-4120D6EE4F70}"/>
                  </a:ext>
                </a:extLst>
              </p:cNvPr>
              <p:cNvSpPr txBox="1"/>
              <p:nvPr/>
            </p:nvSpPr>
            <p:spPr>
              <a:xfrm>
                <a:off x="1605533" y="2855656"/>
                <a:ext cx="4669292" cy="800219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  <m:oMath xmlns:m="http://schemas.openxmlformats.org/officeDocument/2006/math">
                      <m:r>
                        <a:rPr lang="en-US" sz="3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US" sz="3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 ≈</m:t>
                      </m:r>
                      <m:r>
                        <a:rPr lang="en-US" sz="3600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𝒒</m:t>
                      </m:r>
                      <m:r>
                        <a:rPr lang="en-US" sz="3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′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sSup>
                        <m:sSupPr>
                          <m:ctrlPr>
                            <a:rPr lang="en-US" sz="3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 (2</m:t>
                          </m:r>
                          <m:r>
                            <a:rPr lang="en-US" sz="36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𝝍</m:t>
                          </m:r>
                          <m:r>
                            <a:rPr lang="en-US" sz="3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′−</m:t>
                          </m:r>
                          <m:r>
                            <a:rPr lang="en-US" sz="36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3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sz="3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7200" b="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3B08E5A-FD1F-CB4E-9008-4120D6EE4F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5533" y="2855656"/>
                <a:ext cx="4669292" cy="800219"/>
              </a:xfrm>
              <a:prstGeom prst="rect">
                <a:avLst/>
              </a:prstGeom>
              <a:blipFill>
                <a:blip r:embed="rId4"/>
                <a:stretch>
                  <a:fillRect b="-18462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00100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build="allAtOnce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CF07BE-3BDD-3749-9DAD-B7F5AD512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Logistics: Bidding for Presentations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AFC751-867E-9240-8A11-704C16B9DF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Current biddings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DFF73B-1346-E947-965A-E9E148A2EB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3511" y="2616634"/>
            <a:ext cx="9715516" cy="3212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33951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D3840-343D-874A-94F9-417BF602D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1353800" cy="1325563"/>
          </a:xfrm>
        </p:spPr>
        <p:txBody>
          <a:bodyPr/>
          <a:lstStyle/>
          <a:p>
            <a:r>
              <a:rPr lang="en-US" dirty="0"/>
              <a:t>Utilizing the Matrix form of </a:t>
            </a:r>
            <a:r>
              <a:rPr lang="en-US" dirty="0" err="1"/>
              <a:t>Hoeffding’s</a:t>
            </a:r>
            <a:r>
              <a:rPr lang="en-US" dirty="0"/>
              <a:t> Inequality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E604176-852C-264B-85F1-B3F6D23E7A8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43940" y="4112496"/>
                <a:ext cx="10515600" cy="2745503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Average prediction error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2 </m:t>
                            </m:r>
                            <m:acc>
                              <m:accPr>
                                <m:chr m:val="̅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𝜓</m:t>
                                </m:r>
                              </m:e>
                            </m:acc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den>
                        </m:f>
                        <m:rad>
                          <m:radPr>
                            <m:degHide m:val="on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func>
                                  <m:func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func>
                              </m:num>
                              <m:den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𝑛𝑇</m:t>
                                </m:r>
                              </m:den>
                            </m:f>
                          </m:e>
                        </m:rad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Focus on parameters you care about</a:t>
                </a:r>
              </a:p>
              <a:p>
                <a:pPr lvl="1"/>
                <a:r>
                  <a:rPr lang="en-US" dirty="0"/>
                  <a:t>How does error change as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</m:acc>
                  </m:oMath>
                </a14:m>
                <a:r>
                  <a:rPr lang="en-US" dirty="0"/>
                  <a:t> changes</a:t>
                </a:r>
              </a:p>
              <a:p>
                <a:pPr lvl="1"/>
                <a:r>
                  <a:rPr lang="en-US" dirty="0"/>
                  <a:t>How does error changes as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changes</a:t>
                </a:r>
              </a:p>
              <a:p>
                <a:pPr lvl="1"/>
                <a:r>
                  <a:rPr lang="en-US" dirty="0"/>
                  <a:t>How does error change as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changes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E604176-852C-264B-85F1-B3F6D23E7A8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43940" y="4112496"/>
                <a:ext cx="10515600" cy="2745503"/>
              </a:xfrm>
              <a:blipFill>
                <a:blip r:embed="rId2"/>
                <a:stretch>
                  <a:fillRect l="-1086" b="-18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4D3DFBD5-FBE8-6C43-8A95-6ECAB81630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394380"/>
            <a:ext cx="8847572" cy="251555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2DC61495-3134-3C41-8E10-4699573BDBCE}"/>
                  </a:ext>
                </a:extLst>
              </p:cNvPr>
              <p:cNvSpPr/>
              <p:nvPr/>
            </p:nvSpPr>
            <p:spPr>
              <a:xfrm>
                <a:off x="8787107" y="2598340"/>
                <a:ext cx="2948940" cy="1109027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sz="2800" b="0" dirty="0"/>
                  <a:t> # raters</a:t>
                </a:r>
              </a:p>
              <a:p>
                <a:r>
                  <a:rPr lang="en-US" sz="2800" dirty="0"/>
                  <a:t>T: # contributions</a:t>
                </a:r>
              </a:p>
            </p:txBody>
          </p:sp>
        </mc:Choice>
        <mc:Fallback xmlns="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2DC61495-3134-3C41-8E10-4699573BDB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7107" y="2598340"/>
                <a:ext cx="2948940" cy="1109027"/>
              </a:xfrm>
              <a:prstGeom prst="roundRect">
                <a:avLst/>
              </a:prstGeom>
              <a:blipFill>
                <a:blip r:embed="rId4"/>
                <a:stretch>
                  <a:fillRect l="-2564" b="-67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8587861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6229F-2DEF-FF4A-9E38-0FA1D2B47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174D17-14A8-A142-8E38-90D6D3130A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 every rater rates every contribution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 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35AA200-EFCF-A044-A55C-53C55D8C86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3806759"/>
              </p:ext>
            </p:extLst>
          </p:nvPr>
        </p:nvGraphicFramePr>
        <p:xfrm>
          <a:off x="1159328" y="2471585"/>
          <a:ext cx="8441874" cy="16764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06979">
                  <a:extLst>
                    <a:ext uri="{9D8B030D-6E8A-4147-A177-3AD203B41FA5}">
                      <a16:colId xmlns:a16="http://schemas.microsoft.com/office/drawing/2014/main" val="1788620328"/>
                    </a:ext>
                  </a:extLst>
                </a:gridCol>
                <a:gridCol w="1406979">
                  <a:extLst>
                    <a:ext uri="{9D8B030D-6E8A-4147-A177-3AD203B41FA5}">
                      <a16:colId xmlns:a16="http://schemas.microsoft.com/office/drawing/2014/main" val="2728248967"/>
                    </a:ext>
                  </a:extLst>
                </a:gridCol>
                <a:gridCol w="1406979">
                  <a:extLst>
                    <a:ext uri="{9D8B030D-6E8A-4147-A177-3AD203B41FA5}">
                      <a16:colId xmlns:a16="http://schemas.microsoft.com/office/drawing/2014/main" val="543596142"/>
                    </a:ext>
                  </a:extLst>
                </a:gridCol>
                <a:gridCol w="1406979">
                  <a:extLst>
                    <a:ext uri="{9D8B030D-6E8A-4147-A177-3AD203B41FA5}">
                      <a16:colId xmlns:a16="http://schemas.microsoft.com/office/drawing/2014/main" val="295393185"/>
                    </a:ext>
                  </a:extLst>
                </a:gridCol>
                <a:gridCol w="1406979">
                  <a:extLst>
                    <a:ext uri="{9D8B030D-6E8A-4147-A177-3AD203B41FA5}">
                      <a16:colId xmlns:a16="http://schemas.microsoft.com/office/drawing/2014/main" val="2679502010"/>
                    </a:ext>
                  </a:extLst>
                </a:gridCol>
                <a:gridCol w="1406979">
                  <a:extLst>
                    <a:ext uri="{9D8B030D-6E8A-4147-A177-3AD203B41FA5}">
                      <a16:colId xmlns:a16="http://schemas.microsoft.com/office/drawing/2014/main" val="2686921532"/>
                    </a:ext>
                  </a:extLst>
                </a:gridCol>
              </a:tblGrid>
              <a:tr h="312641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Rater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Rater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Rater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Rater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359388"/>
                  </a:ext>
                </a:extLst>
              </a:tr>
              <a:tr h="312641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Contribution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6816474"/>
                  </a:ext>
                </a:extLst>
              </a:tr>
              <a:tr h="31264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Contribution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4459187"/>
                  </a:ext>
                </a:extLst>
              </a:tr>
              <a:tr h="31264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Contribution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7105541"/>
                  </a:ext>
                </a:extLst>
              </a:tr>
              <a:tr h="312641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17747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2694988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6229F-2DEF-FF4A-9E38-0FA1D2B47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Extensions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9174D17-14A8-A142-8E38-90D6D3130AE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Not every rater rates every contribution 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An updated label generation process</a:t>
                </a:r>
              </a:p>
              <a:p>
                <a:pPr lvl="1"/>
                <a:r>
                  <a:rPr lang="en-US" dirty="0"/>
                  <a:t>Each rater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has a probability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to rate a contribution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9174D17-14A8-A142-8E38-90D6D3130AE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35AA200-EFCF-A044-A55C-53C55D8C86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2064071"/>
              </p:ext>
            </p:extLst>
          </p:nvPr>
        </p:nvGraphicFramePr>
        <p:xfrm>
          <a:off x="1159328" y="2471585"/>
          <a:ext cx="8441874" cy="16764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06979">
                  <a:extLst>
                    <a:ext uri="{9D8B030D-6E8A-4147-A177-3AD203B41FA5}">
                      <a16:colId xmlns:a16="http://schemas.microsoft.com/office/drawing/2014/main" val="1788620328"/>
                    </a:ext>
                  </a:extLst>
                </a:gridCol>
                <a:gridCol w="1406979">
                  <a:extLst>
                    <a:ext uri="{9D8B030D-6E8A-4147-A177-3AD203B41FA5}">
                      <a16:colId xmlns:a16="http://schemas.microsoft.com/office/drawing/2014/main" val="2728248967"/>
                    </a:ext>
                  </a:extLst>
                </a:gridCol>
                <a:gridCol w="1406979">
                  <a:extLst>
                    <a:ext uri="{9D8B030D-6E8A-4147-A177-3AD203B41FA5}">
                      <a16:colId xmlns:a16="http://schemas.microsoft.com/office/drawing/2014/main" val="543596142"/>
                    </a:ext>
                  </a:extLst>
                </a:gridCol>
                <a:gridCol w="1406979">
                  <a:extLst>
                    <a:ext uri="{9D8B030D-6E8A-4147-A177-3AD203B41FA5}">
                      <a16:colId xmlns:a16="http://schemas.microsoft.com/office/drawing/2014/main" val="295393185"/>
                    </a:ext>
                  </a:extLst>
                </a:gridCol>
                <a:gridCol w="1406979">
                  <a:extLst>
                    <a:ext uri="{9D8B030D-6E8A-4147-A177-3AD203B41FA5}">
                      <a16:colId xmlns:a16="http://schemas.microsoft.com/office/drawing/2014/main" val="2679502010"/>
                    </a:ext>
                  </a:extLst>
                </a:gridCol>
                <a:gridCol w="1406979">
                  <a:extLst>
                    <a:ext uri="{9D8B030D-6E8A-4147-A177-3AD203B41FA5}">
                      <a16:colId xmlns:a16="http://schemas.microsoft.com/office/drawing/2014/main" val="2686921532"/>
                    </a:ext>
                  </a:extLst>
                </a:gridCol>
              </a:tblGrid>
              <a:tr h="312641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Rater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Rater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Rater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Rater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359388"/>
                  </a:ext>
                </a:extLst>
              </a:tr>
              <a:tr h="312641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Contribution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6816474"/>
                  </a:ext>
                </a:extLst>
              </a:tr>
              <a:tr h="31264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Contribution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4459187"/>
                  </a:ext>
                </a:extLst>
              </a:tr>
              <a:tr h="31264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Contribution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7105541"/>
                  </a:ext>
                </a:extLst>
              </a:tr>
              <a:tr h="312641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1774729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561596FC-7DB7-7D45-8C49-A3E360F666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6447" y="5233611"/>
            <a:ext cx="4100599" cy="1389379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176D228-6216-1749-BD1A-D5AD749BF6CB}"/>
              </a:ext>
            </a:extLst>
          </p:cNvPr>
          <p:cNvSpPr/>
          <p:nvPr/>
        </p:nvSpPr>
        <p:spPr>
          <a:xfrm>
            <a:off x="6610493" y="5571225"/>
            <a:ext cx="4743307" cy="76829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/>
              <a:t>Is this a reasonable model?</a:t>
            </a:r>
          </a:p>
          <a:p>
            <a:r>
              <a:rPr lang="en-US" sz="2000" dirty="0"/>
              <a:t>Why do you think we need this model?</a:t>
            </a:r>
          </a:p>
        </p:txBody>
      </p:sp>
    </p:spTree>
    <p:extLst>
      <p:ext uri="{BB962C8B-B14F-4D97-AF65-F5344CB8AC3E}">
        <p14:creationId xmlns:p14="http://schemas.microsoft.com/office/powerpoint/2010/main" val="877127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9D1EC2-049D-CA41-9D7F-DE60CBE82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Extensions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F18721-C0B0-E441-ABAE-29C246C5303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Computation is expensive for large datasets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𝑈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𝑈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/>
                  <a:t> is a </a:t>
                </a:r>
                <a:r>
                  <a:rPr lang="en-US" i="1" dirty="0">
                    <a:solidFill>
                      <a:schemeClr val="accent1"/>
                    </a:solidFill>
                  </a:rPr>
                  <a:t>T</a:t>
                </a:r>
                <a:r>
                  <a:rPr lang="en-US" dirty="0"/>
                  <a:t> by </a:t>
                </a:r>
                <a:r>
                  <a:rPr lang="en-US" i="1" dirty="0">
                    <a:solidFill>
                      <a:schemeClr val="accent1"/>
                    </a:solidFill>
                  </a:rPr>
                  <a:t>T</a:t>
                </a:r>
                <a:r>
                  <a:rPr lang="en-US" dirty="0"/>
                  <a:t> matrix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(# contributions) is often huge in practice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Online algorithm</a:t>
                </a:r>
              </a:p>
              <a:p>
                <a:pPr lvl="1"/>
                <a:r>
                  <a:rPr lang="en-US" dirty="0"/>
                  <a:t>For a small subset of contributions, solve for their quality</a:t>
                </a:r>
              </a:p>
              <a:p>
                <a:pPr lvl="1"/>
                <a:r>
                  <a:rPr lang="en-US" dirty="0"/>
                  <a:t>Used this subset to infer rater’s skills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Use weighted majority voting for new contributions (as in our lecture 3)</a:t>
                </a:r>
              </a:p>
              <a:p>
                <a:pPr marL="457200" lvl="1" indent="0">
                  <a:buNone/>
                </a:pPr>
                <a:r>
                  <a:rPr lang="en-US" dirty="0">
                    <a:solidFill>
                      <a:schemeClr val="accent1"/>
                    </a:solidFill>
                  </a:rPr>
                  <a:t>	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𝑠𝑖𝑔𝑛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9"/>
                              </m:r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𝑙𝑛</m:t>
                            </m:r>
                            <m:f>
                              <m:f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𝜓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𝜓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den>
                            </m:f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F18721-C0B0-E441-ABAE-29C246C5303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 b="-87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0699276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0A37DD-251E-C44F-9A9D-8ED623118F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CB6603-CE75-4445-9272-8249B2C5A2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353800" cy="4667250"/>
          </a:xfrm>
        </p:spPr>
        <p:txBody>
          <a:bodyPr>
            <a:normAutofit/>
          </a:bodyPr>
          <a:lstStyle/>
          <a:p>
            <a:r>
              <a:rPr lang="en-US" dirty="0"/>
              <a:t>Algorithm robustness against rater manipulations</a:t>
            </a:r>
          </a:p>
          <a:p>
            <a:pPr lvl="1"/>
            <a:r>
              <a:rPr lang="en-US" dirty="0"/>
              <a:t>Change their “skills” to influence the algorithm outcome</a:t>
            </a:r>
          </a:p>
          <a:p>
            <a:pPr lvl="1"/>
            <a:r>
              <a:rPr lang="en-US" dirty="0"/>
              <a:t>Change their labeling strategy (not randomized) to influence the algorithm outcome</a:t>
            </a:r>
          </a:p>
          <a:p>
            <a:pPr lvl="1"/>
            <a:r>
              <a:rPr lang="en-US" dirty="0"/>
              <a:t>Collude with other raters to influence the outcome for a particular contribution</a:t>
            </a:r>
          </a:p>
          <a:p>
            <a:pPr lvl="1"/>
            <a:endParaRPr lang="en-US" dirty="0"/>
          </a:p>
          <a:p>
            <a:r>
              <a:rPr lang="en-US" dirty="0"/>
              <a:t>The results are “robust” if the ratio of manipulations is not large</a:t>
            </a:r>
          </a:p>
          <a:p>
            <a:endParaRPr lang="en-US" dirty="0"/>
          </a:p>
          <a:p>
            <a:r>
              <a:rPr lang="en-US" dirty="0"/>
              <a:t>What if manipulations are prevalent</a:t>
            </a:r>
          </a:p>
          <a:p>
            <a:pPr lvl="1"/>
            <a:r>
              <a:rPr lang="en-US" dirty="0"/>
              <a:t>Learning with the presence of strategic behavior </a:t>
            </a:r>
          </a:p>
          <a:p>
            <a:pPr lvl="2"/>
            <a:r>
              <a:rPr lang="en-US" dirty="0"/>
              <a:t>We will discuss more on this in the lecture </a:t>
            </a:r>
            <a:r>
              <a:rPr lang="en-US"/>
              <a:t>of Nov 16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5137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065578-7194-3B49-ABBD-9B13971A91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52022A-F5B1-7944-9420-8E1A87C759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General thoughts about this work.</a:t>
            </a:r>
          </a:p>
          <a:p>
            <a:endParaRPr lang="en-US" dirty="0"/>
          </a:p>
          <a:p>
            <a:r>
              <a:rPr lang="en-US" dirty="0"/>
              <a:t>What are your thoughts on the manipulation issue? What are the potential scenarios for manipulations to happen? Are there any way to fight again manipulations?</a:t>
            </a:r>
          </a:p>
          <a:p>
            <a:endParaRPr lang="en-US" dirty="0"/>
          </a:p>
          <a:p>
            <a:r>
              <a:rPr lang="en-US" dirty="0"/>
              <a:t>What kind of research do you like? Why?</a:t>
            </a:r>
          </a:p>
          <a:p>
            <a:pPr lvl="1"/>
            <a:r>
              <a:rPr lang="en-US" dirty="0"/>
              <a:t>Empirically oriented: Design new algorithms and examine them on some datasets. No theoretical guarantees.</a:t>
            </a:r>
          </a:p>
          <a:p>
            <a:pPr lvl="1"/>
            <a:r>
              <a:rPr lang="en-US" dirty="0"/>
              <a:t>Theoretically oriented: Make assumptions on the target problems. Design algorithms and prove theoretical properties of the algorithms.</a:t>
            </a:r>
          </a:p>
        </p:txBody>
      </p:sp>
    </p:spTree>
    <p:extLst>
      <p:ext uri="{BB962C8B-B14F-4D97-AF65-F5344CB8AC3E}">
        <p14:creationId xmlns:p14="http://schemas.microsoft.com/office/powerpoint/2010/main" val="361057782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7015CD-5D5C-6C4D-905D-73D30CA82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with the Presence of Strategic Behavior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273E38-898A-F545-989C-5ADEDD1BF4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More on the lecture of Nov 10</a:t>
            </a:r>
          </a:p>
        </p:txBody>
      </p:sp>
    </p:spTree>
    <p:extLst>
      <p:ext uri="{BB962C8B-B14F-4D97-AF65-F5344CB8AC3E}">
        <p14:creationId xmlns:p14="http://schemas.microsoft.com/office/powerpoint/2010/main" val="295538970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1A521-55AA-9046-BF66-E4C08174E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Spam Classification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8C0DB3-60D7-3643-A035-E9D1BDC74C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6087" y="1962785"/>
            <a:ext cx="574575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01473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334764-B98F-E543-A8FF-BFB34573E6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Spam Classification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118CF7-276A-C045-9275-ACDF1C9EFA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2030" y="1966595"/>
            <a:ext cx="5573406" cy="4446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27745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334764-B98F-E543-A8FF-BFB34573E6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Spam Classification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7ABDF9-C3C9-2441-8E3D-45CB264FFA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8930" y="1948751"/>
            <a:ext cx="5565429" cy="4257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4084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75A20-62D4-3E47-970D-F102CFCC23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Logistics: Project Proposal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900328-20A9-7642-AA4D-5515DF30C7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Due: September 23 (next Friday)</a:t>
            </a:r>
          </a:p>
          <a:p>
            <a:r>
              <a:rPr lang="en-US" dirty="0"/>
              <a:t>I have posted a list of example/past projects on the course website</a:t>
            </a:r>
          </a:p>
          <a:p>
            <a:endParaRPr lang="en-US" dirty="0"/>
          </a:p>
          <a:p>
            <a:r>
              <a:rPr lang="en-US" dirty="0"/>
              <a:t>Requirements:</a:t>
            </a:r>
          </a:p>
          <a:p>
            <a:pPr lvl="1"/>
            <a:r>
              <a:rPr lang="en-US" dirty="0"/>
              <a:t>Title, team members</a:t>
            </a:r>
          </a:p>
          <a:p>
            <a:pPr lvl="1"/>
            <a:r>
              <a:rPr lang="en-US" dirty="0"/>
              <a:t>1~2 paragraphs describing what you want to do</a:t>
            </a:r>
          </a:p>
          <a:p>
            <a:pPr lvl="1"/>
            <a:r>
              <a:rPr lang="en-US" dirty="0"/>
              <a:t>At least one relevant paper </a:t>
            </a:r>
          </a:p>
          <a:p>
            <a:endParaRPr lang="en-US" dirty="0"/>
          </a:p>
          <a:p>
            <a:r>
              <a:rPr lang="en-US" dirty="0"/>
              <a:t>Submission:</a:t>
            </a:r>
          </a:p>
          <a:p>
            <a:pPr lvl="1"/>
            <a:r>
              <a:rPr lang="en-US" dirty="0"/>
              <a:t>Submit on </a:t>
            </a:r>
            <a:r>
              <a:rPr lang="en-US" dirty="0" err="1"/>
              <a:t>Gradescope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One submission per group.</a:t>
            </a:r>
          </a:p>
          <a:p>
            <a:pPr lvl="1"/>
            <a:r>
              <a:rPr lang="en-US" dirty="0"/>
              <a:t>Need to include all teammates using the </a:t>
            </a:r>
            <a:r>
              <a:rPr lang="en-US" dirty="0" err="1"/>
              <a:t>Gradescope</a:t>
            </a:r>
            <a:r>
              <a:rPr lang="en-US" dirty="0"/>
              <a:t> interface.</a:t>
            </a:r>
          </a:p>
        </p:txBody>
      </p:sp>
    </p:spTree>
    <p:extLst>
      <p:ext uri="{BB962C8B-B14F-4D97-AF65-F5344CB8AC3E}">
        <p14:creationId xmlns:p14="http://schemas.microsoft.com/office/powerpoint/2010/main" val="1965115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730289" y="2625909"/>
            <a:ext cx="11353800" cy="1101995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err="1"/>
              <a:t>Goodhart’s</a:t>
            </a:r>
            <a:r>
              <a:rPr lang="en-US" dirty="0"/>
              <a:t> law: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“If a measure becomes the public’s goal, it is no longer a good measure.”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997361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1B32A-CAF3-734A-A9EF-E0512D572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Learned So Far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9FE896-422E-E244-A82D-07036A15F4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EM-based methods</a:t>
            </a:r>
          </a:p>
          <a:p>
            <a:pPr lvl="1"/>
            <a:r>
              <a:rPr lang="en-US" dirty="0"/>
              <a:t>Empirically performs well</a:t>
            </a:r>
          </a:p>
          <a:p>
            <a:pPr lvl="1"/>
            <a:r>
              <a:rPr lang="en-US" dirty="0"/>
              <a:t>Relatively computationally efficient</a:t>
            </a:r>
          </a:p>
          <a:p>
            <a:pPr lvl="1"/>
            <a:r>
              <a:rPr lang="en-US" dirty="0"/>
              <a:t>No theoretical guarantee</a:t>
            </a:r>
          </a:p>
          <a:p>
            <a:endParaRPr lang="en-US" dirty="0"/>
          </a:p>
          <a:p>
            <a:r>
              <a:rPr lang="en-US" dirty="0"/>
              <a:t>Matrix-based methods</a:t>
            </a:r>
          </a:p>
          <a:p>
            <a:pPr lvl="1"/>
            <a:r>
              <a:rPr lang="en-US" dirty="0"/>
              <a:t>Comes with theoretical guarantee</a:t>
            </a:r>
          </a:p>
          <a:p>
            <a:pPr lvl="1"/>
            <a:r>
              <a:rPr lang="en-US" dirty="0"/>
              <a:t>Computationally expensive</a:t>
            </a:r>
          </a:p>
          <a:p>
            <a:pPr lvl="1"/>
            <a:endParaRPr lang="en-US" dirty="0"/>
          </a:p>
          <a:p>
            <a:r>
              <a:rPr lang="en-US" dirty="0"/>
              <a:t>Can we achieve the best of both worlds? </a:t>
            </a:r>
          </a:p>
        </p:txBody>
      </p:sp>
    </p:spTree>
    <p:extLst>
      <p:ext uri="{BB962C8B-B14F-4D97-AF65-F5344CB8AC3E}">
        <p14:creationId xmlns:p14="http://schemas.microsoft.com/office/powerpoint/2010/main" val="929421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6294C-0B48-F249-A08F-40CB094B51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Spectral Methods Meet 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50DFB8-3579-9848-855E-23BABD6E04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Spectral Methods Meet EM: A Provably Optimal Algorithm for Crowdsourcing. Zhang et al. JMLR 2016.</a:t>
            </a:r>
          </a:p>
          <a:p>
            <a:endParaRPr lang="en-US" dirty="0"/>
          </a:p>
          <a:p>
            <a:r>
              <a:rPr lang="en-US" dirty="0"/>
              <a:t>The main issue for EM: Might converge to local optimum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8299D9-D45E-C843-B89F-5E6459F6A1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0239" y="3742104"/>
            <a:ext cx="5914033" cy="3001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53261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6294C-0B48-F249-A08F-40CB094B51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Spectral Methods Meet 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50DFB8-3579-9848-855E-23BABD6E04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Key idea:</a:t>
            </a:r>
          </a:p>
          <a:p>
            <a:pPr lvl="1"/>
            <a:r>
              <a:rPr lang="en-US" dirty="0"/>
              <a:t>Estimate the “confusion matrix” from data</a:t>
            </a:r>
          </a:p>
          <a:p>
            <a:pPr lvl="1"/>
            <a:r>
              <a:rPr lang="en-US" dirty="0"/>
              <a:t>Using the estimation as the initial point for running the EM algorithm</a:t>
            </a:r>
          </a:p>
          <a:p>
            <a:endParaRPr lang="en-US" dirty="0"/>
          </a:p>
          <a:p>
            <a:r>
              <a:rPr lang="en-US" dirty="0"/>
              <a:t>Key results</a:t>
            </a:r>
          </a:p>
          <a:p>
            <a:pPr lvl="1"/>
            <a:r>
              <a:rPr lang="en-US" dirty="0"/>
              <a:t>Given this fine-tuned starting point, with high probability, EM can achieve global optimal</a:t>
            </a:r>
          </a:p>
        </p:txBody>
      </p:sp>
    </p:spTree>
    <p:extLst>
      <p:ext uri="{BB962C8B-B14F-4D97-AF65-F5344CB8AC3E}">
        <p14:creationId xmlns:p14="http://schemas.microsoft.com/office/powerpoint/2010/main" val="15537825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FC39E3-7C0B-3B4B-9AA4-8D3C14329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Logistics: Assignments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39DEAE-BB24-4343-8102-236D90C4BB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Assignment 1 is due this Friday</a:t>
            </a:r>
          </a:p>
          <a:p>
            <a:endParaRPr lang="en-US" dirty="0"/>
          </a:p>
          <a:p>
            <a:r>
              <a:rPr lang="en-US" dirty="0"/>
              <a:t>Assignment 2</a:t>
            </a:r>
          </a:p>
          <a:p>
            <a:pPr lvl="1"/>
            <a:r>
              <a:rPr lang="en-US" dirty="0"/>
              <a:t>Posted on the course website</a:t>
            </a:r>
          </a:p>
          <a:p>
            <a:pPr lvl="1"/>
            <a:r>
              <a:rPr lang="en-US" dirty="0"/>
              <a:t>Due: September 30 (Friday)</a:t>
            </a:r>
          </a:p>
          <a:p>
            <a:endParaRPr lang="en-US" dirty="0"/>
          </a:p>
          <a:p>
            <a:pPr lvl="1"/>
            <a:r>
              <a:rPr lang="en-US" dirty="0"/>
              <a:t>Programming assignments</a:t>
            </a:r>
          </a:p>
          <a:p>
            <a:pPr lvl="2"/>
            <a:r>
              <a:rPr lang="en-US" dirty="0"/>
              <a:t>Implement and compare the performance of majority voting, EM, and SVD</a:t>
            </a:r>
          </a:p>
          <a:p>
            <a:pPr lvl="2"/>
            <a:r>
              <a:rPr lang="en-US" dirty="0"/>
              <a:t>You can use any programming language you like</a:t>
            </a:r>
          </a:p>
          <a:p>
            <a:pPr lvl="2"/>
            <a:r>
              <a:rPr lang="en-US" dirty="0"/>
              <a:t>You will be </a:t>
            </a:r>
            <a:r>
              <a:rPr lang="en-US" dirty="0">
                <a:solidFill>
                  <a:srgbClr val="FF0000"/>
                </a:solidFill>
              </a:rPr>
              <a:t>graded based on the report</a:t>
            </a:r>
          </a:p>
          <a:p>
            <a:pPr lvl="1"/>
            <a:endParaRPr lang="en-US"/>
          </a:p>
          <a:p>
            <a:pPr lvl="1"/>
            <a:r>
              <a:rPr lang="en-US"/>
              <a:t>You </a:t>
            </a:r>
            <a:r>
              <a:rPr lang="en-US" dirty="0"/>
              <a:t>need to submit your codes</a:t>
            </a:r>
          </a:p>
          <a:p>
            <a:pPr lvl="2"/>
            <a:r>
              <a:rPr lang="en-US" dirty="0"/>
              <a:t>Used for plagiarism tests</a:t>
            </a:r>
          </a:p>
          <a:p>
            <a:pPr lvl="2"/>
            <a:r>
              <a:rPr lang="en-US" dirty="0"/>
              <a:t>Might check the codes if we have confusions/doubts on the reported results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66407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21D99D-5FA0-3640-A016-4F8243DC6A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Logistics: Assignment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197CCB-F0A0-7B4E-BB9B-1F05737D54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84558"/>
          </a:xfrm>
        </p:spPr>
        <p:txBody>
          <a:bodyPr>
            <a:normAutofit/>
          </a:bodyPr>
          <a:lstStyle/>
          <a:p>
            <a:r>
              <a:rPr lang="en-US" dirty="0"/>
              <a:t>Dataset: </a:t>
            </a:r>
          </a:p>
          <a:p>
            <a:pPr lvl="1"/>
            <a:r>
              <a:rPr lang="en-US" dirty="0">
                <a:hlinkClick r:id="rId2"/>
              </a:rPr>
              <a:t>https://sites.google.com/site/nlpannotations</a:t>
            </a:r>
            <a:r>
              <a:rPr lang="en-US" dirty="0"/>
              <a:t>.  (</a:t>
            </a:r>
            <a:r>
              <a:rPr lang="en-US" dirty="0" err="1"/>
              <a:t>rte.standardized.tsv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Recognizing Textual Entailment (RTE) task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800 tasks; 164 workers; 10 labels per task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16A2D6-8BC4-9240-9AFD-A0C0B63634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9934" y="3513561"/>
            <a:ext cx="9342941" cy="15086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1C68928-37B1-934A-9A2A-76C3E4919CDD}"/>
              </a:ext>
            </a:extLst>
          </p:cNvPr>
          <p:cNvSpPr/>
          <p:nvPr/>
        </p:nvSpPr>
        <p:spPr>
          <a:xfrm>
            <a:off x="2219981" y="3438797"/>
            <a:ext cx="9551894" cy="11142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5F067C-0C58-C14A-9169-24CFBD4DBD38}"/>
              </a:ext>
            </a:extLst>
          </p:cNvPr>
          <p:cNvSpPr txBox="1"/>
          <p:nvPr/>
        </p:nvSpPr>
        <p:spPr>
          <a:xfrm>
            <a:off x="5696755" y="4763543"/>
            <a:ext cx="6095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Task: Whether the first sentence implies the second hypothesis</a:t>
            </a:r>
          </a:p>
        </p:txBody>
      </p:sp>
    </p:spTree>
    <p:extLst>
      <p:ext uri="{BB962C8B-B14F-4D97-AF65-F5344CB8AC3E}">
        <p14:creationId xmlns:p14="http://schemas.microsoft.com/office/powerpoint/2010/main" val="3030315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7441F-F2E1-D04C-9E96-ECDB5CD5D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Logistics: Assignment 2</a:t>
            </a:r>
          </a:p>
        </p:txBody>
      </p:sp>
      <p:pic>
        <p:nvPicPr>
          <p:cNvPr id="19" name="Content Placeholder 3">
            <a:extLst>
              <a:ext uri="{FF2B5EF4-FFF2-40B4-BE49-F238E27FC236}">
                <a16:creationId xmlns:a16="http://schemas.microsoft.com/office/drawing/2014/main" id="{A942D6C0-3088-B148-8EC0-75C1A7FFAD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70493" y="2014747"/>
            <a:ext cx="8079469" cy="462608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0DDCC42-B625-544D-8EC0-CDB94CD715EC}"/>
              </a:ext>
            </a:extLst>
          </p:cNvPr>
          <p:cNvSpPr txBox="1"/>
          <p:nvPr/>
        </p:nvSpPr>
        <p:spPr>
          <a:xfrm>
            <a:off x="1943100" y="1506022"/>
            <a:ext cx="1933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Ignore this column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37A1DDB-EB20-6C4F-A694-EC72001CD0D0}"/>
              </a:ext>
            </a:extLst>
          </p:cNvPr>
          <p:cNvSpPr txBox="1"/>
          <p:nvPr/>
        </p:nvSpPr>
        <p:spPr>
          <a:xfrm>
            <a:off x="5535903" y="1380904"/>
            <a:ext cx="1127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Worker ID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605383E-95C0-AC4D-A28A-6B5F25096EF3}"/>
              </a:ext>
            </a:extLst>
          </p:cNvPr>
          <p:cNvSpPr txBox="1"/>
          <p:nvPr/>
        </p:nvSpPr>
        <p:spPr>
          <a:xfrm>
            <a:off x="7203322" y="1375875"/>
            <a:ext cx="836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Task ID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83A403A-7B69-C040-B456-86140A6C4E08}"/>
              </a:ext>
            </a:extLst>
          </p:cNvPr>
          <p:cNvSpPr txBox="1"/>
          <p:nvPr/>
        </p:nvSpPr>
        <p:spPr>
          <a:xfrm>
            <a:off x="8040026" y="938468"/>
            <a:ext cx="14259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Worker Label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7B5B892-E12C-974B-9F3B-12019BB41F89}"/>
              </a:ext>
            </a:extLst>
          </p:cNvPr>
          <p:cNvSpPr txBox="1"/>
          <p:nvPr/>
        </p:nvSpPr>
        <p:spPr>
          <a:xfrm>
            <a:off x="9589683" y="952024"/>
            <a:ext cx="26940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Ground Truth</a:t>
            </a:r>
          </a:p>
          <a:p>
            <a:r>
              <a:rPr lang="en-US" dirty="0">
                <a:solidFill>
                  <a:schemeClr val="accent2"/>
                </a:solidFill>
              </a:rPr>
              <a:t>(only used to evaluate </a:t>
            </a:r>
          </a:p>
          <a:p>
            <a:r>
              <a:rPr lang="en-US" dirty="0">
                <a:solidFill>
                  <a:schemeClr val="accent2"/>
                </a:solidFill>
              </a:rPr>
              <a:t>the aggregation algorithm)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9F503F4-9973-464E-9686-05001DE768B8}"/>
              </a:ext>
            </a:extLst>
          </p:cNvPr>
          <p:cNvCxnSpPr>
            <a:cxnSpLocks/>
          </p:cNvCxnSpPr>
          <p:nvPr/>
        </p:nvCxnSpPr>
        <p:spPr>
          <a:xfrm flipV="1">
            <a:off x="2823210" y="1830081"/>
            <a:ext cx="240030" cy="184666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6F8325B-8908-DA48-9A69-CDB59F46C30B}"/>
              </a:ext>
            </a:extLst>
          </p:cNvPr>
          <p:cNvCxnSpPr>
            <a:cxnSpLocks/>
          </p:cNvCxnSpPr>
          <p:nvPr/>
        </p:nvCxnSpPr>
        <p:spPr>
          <a:xfrm flipH="1" flipV="1">
            <a:off x="6326461" y="1744991"/>
            <a:ext cx="131489" cy="210208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89795E8-8DAA-9542-AF05-7D12A6572780}"/>
              </a:ext>
            </a:extLst>
          </p:cNvPr>
          <p:cNvCxnSpPr>
            <a:cxnSpLocks/>
          </p:cNvCxnSpPr>
          <p:nvPr/>
        </p:nvCxnSpPr>
        <p:spPr>
          <a:xfrm flipH="1" flipV="1">
            <a:off x="7729468" y="1690688"/>
            <a:ext cx="278139" cy="31903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92FF557-9248-6045-B81F-26979F42909C}"/>
              </a:ext>
            </a:extLst>
          </p:cNvPr>
          <p:cNvCxnSpPr>
            <a:cxnSpLocks/>
          </p:cNvCxnSpPr>
          <p:nvPr/>
        </p:nvCxnSpPr>
        <p:spPr>
          <a:xfrm flipV="1">
            <a:off x="8769143" y="1287678"/>
            <a:ext cx="1" cy="667521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AD1A2DD-FE34-AC41-9556-EC963055A2B1}"/>
              </a:ext>
            </a:extLst>
          </p:cNvPr>
          <p:cNvCxnSpPr>
            <a:cxnSpLocks/>
            <a:endCxn id="24" idx="1"/>
          </p:cNvCxnSpPr>
          <p:nvPr/>
        </p:nvCxnSpPr>
        <p:spPr>
          <a:xfrm flipV="1">
            <a:off x="9368790" y="1413689"/>
            <a:ext cx="220893" cy="48101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AF6F9332-CEAB-534B-83EE-3AB39BFDFB83}"/>
              </a:ext>
            </a:extLst>
          </p:cNvPr>
          <p:cNvSpPr txBox="1"/>
          <p:nvPr/>
        </p:nvSpPr>
        <p:spPr>
          <a:xfrm>
            <a:off x="6950080" y="282465"/>
            <a:ext cx="5031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You might want to convert the labels/gold to {+1,-1}</a:t>
            </a:r>
          </a:p>
        </p:txBody>
      </p:sp>
    </p:spTree>
    <p:extLst>
      <p:ext uri="{BB962C8B-B14F-4D97-AF65-F5344CB8AC3E}">
        <p14:creationId xmlns:p14="http://schemas.microsoft.com/office/powerpoint/2010/main" val="1586853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/>
      <p:bldP spid="23" grpId="0"/>
      <p:bldP spid="24" grpId="0"/>
      <p:bldP spid="3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0A0355-DE67-DF4F-B0F4-655C2CC7A9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Logistics: Assignment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3FE153-F882-1444-8395-7DA294D8C5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1176747" cy="5187017"/>
          </a:xfrm>
        </p:spPr>
        <p:txBody>
          <a:bodyPr>
            <a:normAutofit/>
          </a:bodyPr>
          <a:lstStyle/>
          <a:p>
            <a:r>
              <a:rPr lang="en-US" dirty="0"/>
              <a:t>Requirements</a:t>
            </a:r>
          </a:p>
          <a:p>
            <a:pPr lvl="1"/>
            <a:r>
              <a:rPr lang="en-US" dirty="0"/>
              <a:t>Create random subsampled datasets:</a:t>
            </a:r>
          </a:p>
          <a:p>
            <a:pPr lvl="2"/>
            <a:r>
              <a:rPr lang="en-US" dirty="0"/>
              <a:t>Original: 800 tasks; 164 workers; </a:t>
            </a:r>
            <a:r>
              <a:rPr lang="en-US" b="1" dirty="0">
                <a:solidFill>
                  <a:schemeClr val="accent1"/>
                </a:solidFill>
              </a:rPr>
              <a:t>10</a:t>
            </a:r>
            <a:r>
              <a:rPr lang="en-US" dirty="0"/>
              <a:t> labels per task</a:t>
            </a:r>
          </a:p>
          <a:p>
            <a:pPr lvl="2"/>
            <a:r>
              <a:rPr lang="en-US" dirty="0"/>
              <a:t>Randomly sub-sample the labels, such that each task has </a:t>
            </a:r>
            <a:r>
              <a:rPr lang="en-US" b="1" dirty="0">
                <a:solidFill>
                  <a:schemeClr val="accent1"/>
                </a:solidFill>
              </a:rPr>
              <a:t>k</a:t>
            </a:r>
            <a:r>
              <a:rPr lang="en-US" dirty="0"/>
              <a:t> labels</a:t>
            </a:r>
          </a:p>
          <a:p>
            <a:pPr lvl="3"/>
            <a:r>
              <a:rPr lang="en-US" dirty="0">
                <a:solidFill>
                  <a:schemeClr val="accent1"/>
                </a:solidFill>
              </a:rPr>
              <a:t>k=1, 2, 3,  …, 10</a:t>
            </a:r>
          </a:p>
          <a:p>
            <a:pPr lvl="1"/>
            <a:endParaRPr lang="en-US" sz="1200" dirty="0"/>
          </a:p>
          <a:p>
            <a:pPr lvl="1"/>
            <a:r>
              <a:rPr lang="en-US" dirty="0"/>
              <a:t>Implement </a:t>
            </a:r>
            <a:r>
              <a:rPr lang="en-US" dirty="0">
                <a:solidFill>
                  <a:schemeClr val="accent2"/>
                </a:solidFill>
              </a:rPr>
              <a:t>majority voting</a:t>
            </a:r>
            <a:r>
              <a:rPr lang="en-US" dirty="0"/>
              <a:t>, </a:t>
            </a:r>
            <a:r>
              <a:rPr lang="en-US" dirty="0">
                <a:solidFill>
                  <a:schemeClr val="accent2"/>
                </a:solidFill>
              </a:rPr>
              <a:t>EM</a:t>
            </a:r>
            <a:r>
              <a:rPr lang="en-US" dirty="0"/>
              <a:t> (simple version as in the discussion session), </a:t>
            </a:r>
            <a:r>
              <a:rPr lang="en-US" dirty="0">
                <a:solidFill>
                  <a:schemeClr val="accent2"/>
                </a:solidFill>
              </a:rPr>
              <a:t>SVD</a:t>
            </a:r>
          </a:p>
          <a:p>
            <a:pPr lvl="1"/>
            <a:r>
              <a:rPr lang="en-US" dirty="0"/>
              <a:t>Calculate the error (ratio of tasks the algorithms make wrong predictions)</a:t>
            </a:r>
          </a:p>
          <a:p>
            <a:pPr lvl="1"/>
            <a:r>
              <a:rPr lang="en-US" dirty="0"/>
              <a:t>Compare the performance of algorithms</a:t>
            </a:r>
          </a:p>
          <a:p>
            <a:pPr lvl="2"/>
            <a:r>
              <a:rPr lang="en-US" dirty="0"/>
              <a:t>Generate a figure with x-axis being k, y-axis being error</a:t>
            </a:r>
          </a:p>
          <a:p>
            <a:pPr lvl="2"/>
            <a:r>
              <a:rPr lang="en-US" dirty="0"/>
              <a:t>Plot 3 curves, each corresponding to an algorithm</a:t>
            </a:r>
          </a:p>
          <a:p>
            <a:pPr lvl="1"/>
            <a:r>
              <a:rPr lang="en-US" dirty="0"/>
              <a:t>Offer brief discussion</a:t>
            </a:r>
          </a:p>
          <a:p>
            <a:pPr lvl="1"/>
            <a:endParaRPr lang="en-US" sz="1200" dirty="0"/>
          </a:p>
          <a:p>
            <a:pPr lvl="1"/>
            <a:r>
              <a:rPr lang="en-US" dirty="0"/>
              <a:t>”</a:t>
            </a:r>
            <a:r>
              <a:rPr lang="en-US" dirty="0">
                <a:solidFill>
                  <a:schemeClr val="accent2"/>
                </a:solidFill>
              </a:rPr>
              <a:t>Expand</a:t>
            </a:r>
            <a:r>
              <a:rPr lang="en-US" dirty="0"/>
              <a:t>” the dataset to see the performance of SVD with larger </a:t>
            </a:r>
            <a:r>
              <a:rPr lang="en-US" b="1" dirty="0">
                <a:solidFill>
                  <a:schemeClr val="accent1"/>
                </a:solidFill>
              </a:rPr>
              <a:t>k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0027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21502</TotalTime>
  <Words>3206</Words>
  <Application>Microsoft Macintosh PowerPoint</Application>
  <PresentationFormat>Widescreen</PresentationFormat>
  <Paragraphs>782</Paragraphs>
  <Slides>53</Slides>
  <Notes>4</Notes>
  <HiddenSlides>1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53</vt:i4>
      </vt:variant>
    </vt:vector>
  </HeadingPairs>
  <TitlesOfParts>
    <vt:vector size="64" baseType="lpstr">
      <vt:lpstr>Arial</vt:lpstr>
      <vt:lpstr>Calibri</vt:lpstr>
      <vt:lpstr>Calibri Light</vt:lpstr>
      <vt:lpstr>Cambria Math</vt:lpstr>
      <vt:lpstr>Comic Sans MS</vt:lpstr>
      <vt:lpstr>Sylfaen</vt:lpstr>
      <vt:lpstr>Symbol</vt:lpstr>
      <vt:lpstr>Times New Roman</vt:lpstr>
      <vt:lpstr>Office Theme</vt:lpstr>
      <vt:lpstr>1_Office Theme</vt:lpstr>
      <vt:lpstr>Custom Design</vt:lpstr>
      <vt:lpstr>Lecture 5 Label Aggregation: Matrix-Based Methods</vt:lpstr>
      <vt:lpstr>Logistics: Bidding for Presentations</vt:lpstr>
      <vt:lpstr>Logistics: Bidding for Presentations</vt:lpstr>
      <vt:lpstr>Logistics: Bidding for Presentations</vt:lpstr>
      <vt:lpstr>Logistics: Project Proposal</vt:lpstr>
      <vt:lpstr>Logistics: Assignments</vt:lpstr>
      <vt:lpstr>Logistics: Assignment 2</vt:lpstr>
      <vt:lpstr>Logistics: Assignment 2</vt:lpstr>
      <vt:lpstr>Logistics: Assignment 2</vt:lpstr>
      <vt:lpstr>Quick Recap</vt:lpstr>
      <vt:lpstr>EM-Based Approach</vt:lpstr>
      <vt:lpstr>EM-Based Approach</vt:lpstr>
      <vt:lpstr>Today’s Lecture</vt:lpstr>
      <vt:lpstr>Label Aggregation </vt:lpstr>
      <vt:lpstr>Let’s Look at Another Similar Problem</vt:lpstr>
      <vt:lpstr>Collaborative Filtering</vt:lpstr>
      <vt:lpstr>Collaborative Filtering</vt:lpstr>
      <vt:lpstr>Discussions and Intuitions</vt:lpstr>
      <vt:lpstr>A very short intro to Low rank matrix approximation</vt:lpstr>
      <vt:lpstr>Rank of a Matrix</vt:lpstr>
      <vt:lpstr>Singular Value Decomposition (SVD)</vt:lpstr>
      <vt:lpstr>Singular Value Decomposition (SVD)</vt:lpstr>
      <vt:lpstr>Rank 1 Approximation</vt:lpstr>
      <vt:lpstr>Rank k Approximation</vt:lpstr>
      <vt:lpstr>Rank k Approximation</vt:lpstr>
      <vt:lpstr>Movie Recommendation Example</vt:lpstr>
      <vt:lpstr>Movie Recommendation Example</vt:lpstr>
      <vt:lpstr>Netflix Challenge</vt:lpstr>
      <vt:lpstr>How to Perform SVD</vt:lpstr>
      <vt:lpstr>Let’s (finally) get back to label aggregation</vt:lpstr>
      <vt:lpstr>User Generated Content</vt:lpstr>
      <vt:lpstr>Model</vt:lpstr>
      <vt:lpstr>The Goal Seems Different from Movie Recommendation</vt:lpstr>
      <vt:lpstr>Look at the “Expected” Rating Matrix E[U]</vt:lpstr>
      <vt:lpstr>Look at the “Expected” Rating Matrix E[U]</vt:lpstr>
      <vt:lpstr>Look at the “Expected” Rating Matrix E[U]</vt:lpstr>
      <vt:lpstr>From E[U] to U</vt:lpstr>
      <vt:lpstr>More Details</vt:lpstr>
      <vt:lpstr>What Theoretical Guarantees Can We Get?</vt:lpstr>
      <vt:lpstr>Utilizing the Matrix form of Hoeffding’s Inequality</vt:lpstr>
      <vt:lpstr>Extensions</vt:lpstr>
      <vt:lpstr>Extensions</vt:lpstr>
      <vt:lpstr>Extensions</vt:lpstr>
      <vt:lpstr>Extensions</vt:lpstr>
      <vt:lpstr>Discussion</vt:lpstr>
      <vt:lpstr>Learning with the Presence of Strategic Behavior</vt:lpstr>
      <vt:lpstr>Example: Spam Classification</vt:lpstr>
      <vt:lpstr>Example: Spam Classification</vt:lpstr>
      <vt:lpstr>Example: Spam Classification</vt:lpstr>
      <vt:lpstr>PowerPoint Presentation</vt:lpstr>
      <vt:lpstr>What We Learned So Far</vt:lpstr>
      <vt:lpstr>Spectral Methods Meet EM</vt:lpstr>
      <vt:lpstr>Spectral Methods Meet EM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417T Introduction to Machine Learning</dc:title>
  <dc:creator>Ho, Chien-Ju</dc:creator>
  <cp:lastModifiedBy>Microsoft Office User</cp:lastModifiedBy>
  <cp:revision>2996</cp:revision>
  <cp:lastPrinted>2019-09-11T20:53:14Z</cp:lastPrinted>
  <dcterms:created xsi:type="dcterms:W3CDTF">2017-08-24T15:35:37Z</dcterms:created>
  <dcterms:modified xsi:type="dcterms:W3CDTF">2022-09-12T22:35:10Z</dcterms:modified>
</cp:coreProperties>
</file>